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svg" ContentType="image/svg+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notesMasterIdLst>
    <p:notesMasterId r:id="rId32"/>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5.png>
</file>

<file path=ppt/media/image-1-6.svg>
</file>

<file path=ppt/media/image-10-1.png>
</file>

<file path=ppt/media/image-10-2.png>
</file>

<file path=ppt/media/image-10-3.png>
</file>

<file path=ppt/media/image-10-4.png>
</file>

<file path=ppt/media/image-10-5.svg>
</file>

<file path=ppt/media/image-11-1.png>
</file>

<file path=ppt/media/image-11-2.png>
</file>

<file path=ppt/media/image-11-3.png>
</file>

<file path=ppt/media/image-11-4.png>
</file>

<file path=ppt/media/image-11-5.png>
</file>

<file path=ppt/media/image-11-6.svg>
</file>

<file path=ppt/media/image-11-7.png>
</file>

<file path=ppt/media/image-12-1.png>
</file>

<file path=ppt/media/image-12-2.png>
</file>

<file path=ppt/media/image-12-3.png>
</file>

<file path=ppt/media/image-12-4.png>
</file>

<file path=ppt/media/image-12-5.png>
</file>

<file path=ppt/media/image-12-6.svg>
</file>

<file path=ppt/media/image-12-7.png>
</file>

<file path=ppt/media/image-13-1.png>
</file>

<file path=ppt/media/image-13-2.png>
</file>

<file path=ppt/media/image-13-3.png>
</file>

<file path=ppt/media/image-13-4.png>
</file>

<file path=ppt/media/image-13-5.png>
</file>

<file path=ppt/media/image-13-6.svg>
</file>

<file path=ppt/media/image-13-7.png>
</file>

<file path=ppt/media/image-14-1.png>
</file>

<file path=ppt/media/image-14-2.png>
</file>

<file path=ppt/media/image-14-3.png>
</file>

<file path=ppt/media/image-14-4.png>
</file>

<file path=ppt/media/image-14-5.svg>
</file>

<file path=ppt/media/image-15-1.png>
</file>

<file path=ppt/media/image-15-2.png>
</file>

<file path=ppt/media/image-15-3.png>
</file>

<file path=ppt/media/image-15-4.png>
</file>

<file path=ppt/media/image-15-5.svg>
</file>

<file path=ppt/media/image-16-1.png>
</file>

<file path=ppt/media/image-16-2.png>
</file>

<file path=ppt/media/image-16-3.png>
</file>

<file path=ppt/media/image-16-4.png>
</file>

<file path=ppt/media/image-16-5.svg>
</file>

<file path=ppt/media/image-17-1.png>
</file>

<file path=ppt/media/image-17-2.png>
</file>

<file path=ppt/media/image-17-3.png>
</file>

<file path=ppt/media/image-17-4.png>
</file>

<file path=ppt/media/image-17-5.svg>
</file>

<file path=ppt/media/image-17-6.png>
</file>

<file path=ppt/media/image-18-1.png>
</file>

<file path=ppt/media/image-18-2.png>
</file>

<file path=ppt/media/image-18-3.png>
</file>

<file path=ppt/media/image-18-4.png>
</file>

<file path=ppt/media/image-18-5.svg>
</file>

<file path=ppt/media/image-18-6.png>
</file>

<file path=ppt/media/image-19-1.png>
</file>

<file path=ppt/media/image-19-2.png>
</file>

<file path=ppt/media/image-19-3.png>
</file>

<file path=ppt/media/image-19-4.png>
</file>

<file path=ppt/media/image-19-5.svg>
</file>

<file path=ppt/media/image-19-6.png>
</file>

<file path=ppt/media/image-2-1.png>
</file>

<file path=ppt/media/image-2-2.png>
</file>

<file path=ppt/media/image-2-3.png>
</file>

<file path=ppt/media/image-2-4.png>
</file>

<file path=ppt/media/image-2-5.png>
</file>

<file path=ppt/media/image-2-6.svg>
</file>

<file path=ppt/media/image-20-1.png>
</file>

<file path=ppt/media/image-20-2.png>
</file>

<file path=ppt/media/image-20-3.png>
</file>

<file path=ppt/media/image-20-4.png>
</file>

<file path=ppt/media/image-20-5.svg>
</file>

<file path=ppt/media/image-21-1.png>
</file>

<file path=ppt/media/image-21-2.png>
</file>

<file path=ppt/media/image-21-3.png>
</file>

<file path=ppt/media/image-21-4.png>
</file>

<file path=ppt/media/image-21-5.svg>
</file>

<file path=ppt/media/image-22-1.png>
</file>

<file path=ppt/media/image-22-2.png>
</file>

<file path=ppt/media/image-22-3.png>
</file>

<file path=ppt/media/image-22-4.png>
</file>

<file path=ppt/media/image-22-5.svg>
</file>

<file path=ppt/media/image-22-6.png>
</file>

<file path=ppt/media/image-23-1.png>
</file>

<file path=ppt/media/image-23-2.png>
</file>

<file path=ppt/media/image-23-3.png>
</file>

<file path=ppt/media/image-23-4.png>
</file>

<file path=ppt/media/image-23-5.svg>
</file>

<file path=ppt/media/image-23-6.png>
</file>

<file path=ppt/media/image-24-1.png>
</file>

<file path=ppt/media/image-24-2.png>
</file>

<file path=ppt/media/image-24-3.png>
</file>

<file path=ppt/media/image-24-4.png>
</file>

<file path=ppt/media/image-24-5.svg>
</file>

<file path=ppt/media/image-24-6.png>
</file>

<file path=ppt/media/image-25-1.png>
</file>

<file path=ppt/media/image-25-2.png>
</file>

<file path=ppt/media/image-25-3.png>
</file>

<file path=ppt/media/image-25-4.png>
</file>

<file path=ppt/media/image-25-5.svg>
</file>

<file path=ppt/media/image-25-6.png>
</file>

<file path=ppt/media/image-26-1.png>
</file>

<file path=ppt/media/image-26-2.png>
</file>

<file path=ppt/media/image-26-3.png>
</file>

<file path=ppt/media/image-26-4.png>
</file>

<file path=ppt/media/image-26-5.svg>
</file>

<file path=ppt/media/image-27-1.png>
</file>

<file path=ppt/media/image-27-2.png>
</file>

<file path=ppt/media/image-27-3.png>
</file>

<file path=ppt/media/image-27-4.png>
</file>

<file path=ppt/media/image-27-5.svg>
</file>

<file path=ppt/media/image-28-1.png>
</file>

<file path=ppt/media/image-28-2.png>
</file>

<file path=ppt/media/image-28-3.png>
</file>

<file path=ppt/media/image-28-4.png>
</file>

<file path=ppt/media/image-28-5.svg>
</file>

<file path=ppt/media/image-29-1.png>
</file>

<file path=ppt/media/image-29-2.png>
</file>

<file path=ppt/media/image-29-3.png>
</file>

<file path=ppt/media/image-29-4.png>
</file>

<file path=ppt/media/image-29-5.svg>
</file>

<file path=ppt/media/image-3-1.png>
</file>

<file path=ppt/media/image-3-2.png>
</file>

<file path=ppt/media/image-3-3.png>
</file>

<file path=ppt/media/image-3-4.png>
</file>

<file path=ppt/media/image-3-5.svg>
</file>

<file path=ppt/media/image-30-1.png>
</file>

<file path=ppt/media/image-30-2.png>
</file>

<file path=ppt/media/image-30-3.png>
</file>

<file path=ppt/media/image-30-4.png>
</file>

<file path=ppt/media/image-30-5.svg>
</file>

<file path=ppt/media/image-4-1.png>
</file>

<file path=ppt/media/image-4-2.png>
</file>

<file path=ppt/media/image-4-3.png>
</file>

<file path=ppt/media/image-4-4.png>
</file>

<file path=ppt/media/image-4-5.png>
</file>

<file path=ppt/media/image-4-6.svg>
</file>

<file path=ppt/media/image-4-7.png>
</file>

<file path=ppt/media/image-5-1.png>
</file>

<file path=ppt/media/image-5-2.png>
</file>

<file path=ppt/media/image-5-3.png>
</file>

<file path=ppt/media/image-5-4.png>
</file>

<file path=ppt/media/image-5-5.png>
</file>

<file path=ppt/media/image-5-6.svg>
</file>

<file path=ppt/media/image-5-7.png>
</file>

<file path=ppt/media/image-6-1.png>
</file>

<file path=ppt/media/image-6-2.png>
</file>

<file path=ppt/media/image-6-3.png>
</file>

<file path=ppt/media/image-6-4.png>
</file>

<file path=ppt/media/image-6-5.svg>
</file>

<file path=ppt/media/image-7-1.png>
</file>

<file path=ppt/media/image-7-2.png>
</file>

<file path=ppt/media/image-7-3.png>
</file>

<file path=ppt/media/image-7-4.png>
</file>

<file path=ppt/media/image-7-5.svg>
</file>

<file path=ppt/media/image-8-1.png>
</file>

<file path=ppt/media/image-8-2.png>
</file>

<file path=ppt/media/image-8-3.png>
</file>

<file path=ppt/media/image-8-4.png>
</file>

<file path=ppt/media/image-8-5.png>
</file>

<file path=ppt/media/image-8-6.svg>
</file>

<file path=ppt/media/image-8-7.png>
</file>

<file path=ppt/media/image-9-1.png>
</file>

<file path=ppt/media/image-9-2.png>
</file>

<file path=ppt/media/image-9-3.png>
</file>

<file path=ppt/media/image-9-4.png>
</file>

<file path=ppt/media/image-9-5.png>
</file>

<file path=ppt/media/image-9-6.svg>
</file>

<file path=ppt/media/image-9-7.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svg"/><Relationship Id="rId7" Type="http://schemas.openxmlformats.org/officeDocument/2006/relationships/slideLayout" Target="../slideLayouts/slideLayout1.xml"/><Relationship Id="rId8"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svg"/><Relationship Id="rId6" Type="http://schemas.openxmlformats.org/officeDocument/2006/relationships/slideLayout" Target="../slideLayouts/slideLayout1.xml"/><Relationship Id="rId7"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image" Target="../media/image-11-5.png"/><Relationship Id="rId6" Type="http://schemas.openxmlformats.org/officeDocument/2006/relationships/image" Target="../media/image-11-6.svg"/><Relationship Id="rId7" Type="http://schemas.openxmlformats.org/officeDocument/2006/relationships/image" Target="../media/image-11-7.png"/><Relationship Id="rId8" Type="http://schemas.openxmlformats.org/officeDocument/2006/relationships/slideLayout" Target="../slideLayouts/slideLayout1.xml"/><Relationship Id="rId9"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4" Type="http://schemas.openxmlformats.org/officeDocument/2006/relationships/image" Target="../media/image-12-4.png"/><Relationship Id="rId5" Type="http://schemas.openxmlformats.org/officeDocument/2006/relationships/image" Target="../media/image-12-5.png"/><Relationship Id="rId6" Type="http://schemas.openxmlformats.org/officeDocument/2006/relationships/image" Target="../media/image-12-6.svg"/><Relationship Id="rId7" Type="http://schemas.openxmlformats.org/officeDocument/2006/relationships/image" Target="../media/image-12-7.png"/><Relationship Id="rId8" Type="http://schemas.openxmlformats.org/officeDocument/2006/relationships/slideLayout" Target="../slideLayouts/slideLayout1.xml"/><Relationship Id="rId9"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4" Type="http://schemas.openxmlformats.org/officeDocument/2006/relationships/image" Target="../media/image-13-4.png"/><Relationship Id="rId5" Type="http://schemas.openxmlformats.org/officeDocument/2006/relationships/image" Target="../media/image-13-5.png"/><Relationship Id="rId6" Type="http://schemas.openxmlformats.org/officeDocument/2006/relationships/image" Target="../media/image-13-6.svg"/><Relationship Id="rId7" Type="http://schemas.openxmlformats.org/officeDocument/2006/relationships/image" Target="../media/image-13-7.png"/><Relationship Id="rId8" Type="http://schemas.openxmlformats.org/officeDocument/2006/relationships/slideLayout" Target="../slideLayouts/slideLayout1.xml"/><Relationship Id="rId9"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image" Target="../media/image-14-2.png"/><Relationship Id="rId3" Type="http://schemas.openxmlformats.org/officeDocument/2006/relationships/image" Target="../media/image-14-3.png"/><Relationship Id="rId4" Type="http://schemas.openxmlformats.org/officeDocument/2006/relationships/image" Target="../media/image-14-4.png"/><Relationship Id="rId5" Type="http://schemas.openxmlformats.org/officeDocument/2006/relationships/image" Target="../media/image-14-5.svg"/><Relationship Id="rId6" Type="http://schemas.openxmlformats.org/officeDocument/2006/relationships/slideLayout" Target="../slideLayouts/slideLayout1.xml"/><Relationship Id="rId7"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image" Target="../media/image-15-2.png"/><Relationship Id="rId3" Type="http://schemas.openxmlformats.org/officeDocument/2006/relationships/image" Target="../media/image-15-3.png"/><Relationship Id="rId4" Type="http://schemas.openxmlformats.org/officeDocument/2006/relationships/image" Target="../media/image-15-4.png"/><Relationship Id="rId5" Type="http://schemas.openxmlformats.org/officeDocument/2006/relationships/image" Target="../media/image-15-5.svg"/><Relationship Id="rId6" Type="http://schemas.openxmlformats.org/officeDocument/2006/relationships/slideLayout" Target="../slideLayouts/slideLayout1.xml"/><Relationship Id="rId7"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image" Target="../media/image-16-3.png"/><Relationship Id="rId4" Type="http://schemas.openxmlformats.org/officeDocument/2006/relationships/image" Target="../media/image-16-4.png"/><Relationship Id="rId5" Type="http://schemas.openxmlformats.org/officeDocument/2006/relationships/image" Target="../media/image-16-5.svg"/><Relationship Id="rId6" Type="http://schemas.openxmlformats.org/officeDocument/2006/relationships/slideLayout" Target="../slideLayouts/slideLayout1.xml"/><Relationship Id="rId7"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image" Target="../media/image-17-3.png"/><Relationship Id="rId4" Type="http://schemas.openxmlformats.org/officeDocument/2006/relationships/image" Target="../media/image-17-4.png"/><Relationship Id="rId5" Type="http://schemas.openxmlformats.org/officeDocument/2006/relationships/image" Target="../media/image-17-5.svg"/><Relationship Id="rId6" Type="http://schemas.openxmlformats.org/officeDocument/2006/relationships/image" Target="../media/image-17-6.png"/><Relationship Id="rId7" Type="http://schemas.openxmlformats.org/officeDocument/2006/relationships/slideLayout" Target="../slideLayouts/slideLayout1.xml"/><Relationship Id="rId8"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image" Target="../media/image-18-2.png"/><Relationship Id="rId3" Type="http://schemas.openxmlformats.org/officeDocument/2006/relationships/image" Target="../media/image-18-3.png"/><Relationship Id="rId4" Type="http://schemas.openxmlformats.org/officeDocument/2006/relationships/image" Target="../media/image-18-4.png"/><Relationship Id="rId5" Type="http://schemas.openxmlformats.org/officeDocument/2006/relationships/image" Target="../media/image-18-5.svg"/><Relationship Id="rId6" Type="http://schemas.openxmlformats.org/officeDocument/2006/relationships/image" Target="../media/image-18-6.png"/><Relationship Id="rId7" Type="http://schemas.openxmlformats.org/officeDocument/2006/relationships/slideLayout" Target="../slideLayouts/slideLayout1.xml"/><Relationship Id="rId8"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image" Target="../media/image-19-2.png"/><Relationship Id="rId3" Type="http://schemas.openxmlformats.org/officeDocument/2006/relationships/image" Target="../media/image-19-3.png"/><Relationship Id="rId4" Type="http://schemas.openxmlformats.org/officeDocument/2006/relationships/image" Target="../media/image-19-4.png"/><Relationship Id="rId5" Type="http://schemas.openxmlformats.org/officeDocument/2006/relationships/image" Target="../media/image-19-5.svg"/><Relationship Id="rId6" Type="http://schemas.openxmlformats.org/officeDocument/2006/relationships/image" Target="../media/image-19-6.png"/><Relationship Id="rId7" Type="http://schemas.openxmlformats.org/officeDocument/2006/relationships/slideLayout" Target="../slideLayouts/slideLayout1.xml"/><Relationship Id="rId8"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svg"/><Relationship Id="rId7" Type="http://schemas.openxmlformats.org/officeDocument/2006/relationships/slideLayout" Target="../slideLayouts/slideLayout1.xml"/><Relationship Id="rId8"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image" Target="../media/image-20-2.png"/><Relationship Id="rId3" Type="http://schemas.openxmlformats.org/officeDocument/2006/relationships/image" Target="../media/image-20-3.png"/><Relationship Id="rId4" Type="http://schemas.openxmlformats.org/officeDocument/2006/relationships/image" Target="../media/image-20-4.png"/><Relationship Id="rId5" Type="http://schemas.openxmlformats.org/officeDocument/2006/relationships/image" Target="../media/image-20-5.svg"/><Relationship Id="rId6" Type="http://schemas.openxmlformats.org/officeDocument/2006/relationships/slideLayout" Target="../slideLayouts/slideLayout1.xml"/><Relationship Id="rId7"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21-1.png"/><Relationship Id="rId2" Type="http://schemas.openxmlformats.org/officeDocument/2006/relationships/image" Target="../media/image-21-2.png"/><Relationship Id="rId3" Type="http://schemas.openxmlformats.org/officeDocument/2006/relationships/image" Target="../media/image-21-3.png"/><Relationship Id="rId4" Type="http://schemas.openxmlformats.org/officeDocument/2006/relationships/image" Target="../media/image-21-4.png"/><Relationship Id="rId5" Type="http://schemas.openxmlformats.org/officeDocument/2006/relationships/image" Target="../media/image-21-5.svg"/><Relationship Id="rId6" Type="http://schemas.openxmlformats.org/officeDocument/2006/relationships/slideLayout" Target="../slideLayouts/slideLayout1.xml"/><Relationship Id="rId7"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22-1.png"/><Relationship Id="rId2" Type="http://schemas.openxmlformats.org/officeDocument/2006/relationships/image" Target="../media/image-22-2.png"/><Relationship Id="rId3" Type="http://schemas.openxmlformats.org/officeDocument/2006/relationships/image" Target="../media/image-22-3.png"/><Relationship Id="rId4" Type="http://schemas.openxmlformats.org/officeDocument/2006/relationships/image" Target="../media/image-22-4.png"/><Relationship Id="rId5" Type="http://schemas.openxmlformats.org/officeDocument/2006/relationships/image" Target="../media/image-22-5.svg"/><Relationship Id="rId6" Type="http://schemas.openxmlformats.org/officeDocument/2006/relationships/image" Target="../media/image-22-6.png"/><Relationship Id="rId7" Type="http://schemas.openxmlformats.org/officeDocument/2006/relationships/slideLayout" Target="../slideLayouts/slideLayout1.xml"/><Relationship Id="rId8"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image-23-1.png"/><Relationship Id="rId2" Type="http://schemas.openxmlformats.org/officeDocument/2006/relationships/image" Target="../media/image-23-2.png"/><Relationship Id="rId3" Type="http://schemas.openxmlformats.org/officeDocument/2006/relationships/image" Target="../media/image-23-3.png"/><Relationship Id="rId4" Type="http://schemas.openxmlformats.org/officeDocument/2006/relationships/image" Target="../media/image-23-4.png"/><Relationship Id="rId5" Type="http://schemas.openxmlformats.org/officeDocument/2006/relationships/image" Target="../media/image-23-5.svg"/><Relationship Id="rId6" Type="http://schemas.openxmlformats.org/officeDocument/2006/relationships/image" Target="../media/image-23-6.png"/><Relationship Id="rId7" Type="http://schemas.openxmlformats.org/officeDocument/2006/relationships/slideLayout" Target="../slideLayouts/slideLayout1.xml"/><Relationship Id="rId8"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image-24-1.png"/><Relationship Id="rId2" Type="http://schemas.openxmlformats.org/officeDocument/2006/relationships/image" Target="../media/image-24-2.png"/><Relationship Id="rId3" Type="http://schemas.openxmlformats.org/officeDocument/2006/relationships/image" Target="../media/image-24-3.png"/><Relationship Id="rId4" Type="http://schemas.openxmlformats.org/officeDocument/2006/relationships/image" Target="../media/image-24-4.png"/><Relationship Id="rId5" Type="http://schemas.openxmlformats.org/officeDocument/2006/relationships/image" Target="../media/image-24-5.svg"/><Relationship Id="rId6" Type="http://schemas.openxmlformats.org/officeDocument/2006/relationships/image" Target="../media/image-24-6.png"/><Relationship Id="rId7" Type="http://schemas.openxmlformats.org/officeDocument/2006/relationships/slideLayout" Target="../slideLayouts/slideLayout1.xml"/><Relationship Id="rId8"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image-25-1.png"/><Relationship Id="rId2" Type="http://schemas.openxmlformats.org/officeDocument/2006/relationships/image" Target="../media/image-25-2.png"/><Relationship Id="rId3" Type="http://schemas.openxmlformats.org/officeDocument/2006/relationships/image" Target="../media/image-25-3.png"/><Relationship Id="rId4" Type="http://schemas.openxmlformats.org/officeDocument/2006/relationships/image" Target="../media/image-25-4.png"/><Relationship Id="rId5" Type="http://schemas.openxmlformats.org/officeDocument/2006/relationships/image" Target="../media/image-25-5.svg"/><Relationship Id="rId6" Type="http://schemas.openxmlformats.org/officeDocument/2006/relationships/image" Target="../media/image-25-6.png"/><Relationship Id="rId7" Type="http://schemas.openxmlformats.org/officeDocument/2006/relationships/slideLayout" Target="../slideLayouts/slideLayout1.xml"/><Relationship Id="rId8"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image-26-1.png"/><Relationship Id="rId2" Type="http://schemas.openxmlformats.org/officeDocument/2006/relationships/image" Target="../media/image-26-2.png"/><Relationship Id="rId3" Type="http://schemas.openxmlformats.org/officeDocument/2006/relationships/image" Target="../media/image-26-3.png"/><Relationship Id="rId4" Type="http://schemas.openxmlformats.org/officeDocument/2006/relationships/image" Target="../media/image-26-4.png"/><Relationship Id="rId5" Type="http://schemas.openxmlformats.org/officeDocument/2006/relationships/image" Target="../media/image-26-5.svg"/><Relationship Id="rId6" Type="http://schemas.openxmlformats.org/officeDocument/2006/relationships/slideLayout" Target="../slideLayouts/slideLayout1.xml"/><Relationship Id="rId7"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image-27-1.png"/><Relationship Id="rId2" Type="http://schemas.openxmlformats.org/officeDocument/2006/relationships/image" Target="../media/image-27-2.png"/><Relationship Id="rId3" Type="http://schemas.openxmlformats.org/officeDocument/2006/relationships/image" Target="../media/image-27-3.png"/><Relationship Id="rId4" Type="http://schemas.openxmlformats.org/officeDocument/2006/relationships/image" Target="../media/image-27-4.png"/><Relationship Id="rId5" Type="http://schemas.openxmlformats.org/officeDocument/2006/relationships/image" Target="../media/image-27-5.svg"/><Relationship Id="rId6" Type="http://schemas.openxmlformats.org/officeDocument/2006/relationships/slideLayout" Target="../slideLayouts/slideLayout1.xml"/><Relationship Id="rId7"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image-28-1.png"/><Relationship Id="rId2" Type="http://schemas.openxmlformats.org/officeDocument/2006/relationships/image" Target="../media/image-28-2.png"/><Relationship Id="rId3" Type="http://schemas.openxmlformats.org/officeDocument/2006/relationships/image" Target="../media/image-28-3.png"/><Relationship Id="rId4" Type="http://schemas.openxmlformats.org/officeDocument/2006/relationships/image" Target="../media/image-28-4.png"/><Relationship Id="rId5" Type="http://schemas.openxmlformats.org/officeDocument/2006/relationships/image" Target="../media/image-28-5.svg"/><Relationship Id="rId6" Type="http://schemas.openxmlformats.org/officeDocument/2006/relationships/slideLayout" Target="../slideLayouts/slideLayout1.xml"/><Relationship Id="rId7"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image-29-1.png"/><Relationship Id="rId2" Type="http://schemas.openxmlformats.org/officeDocument/2006/relationships/image" Target="../media/image-29-2.png"/><Relationship Id="rId3" Type="http://schemas.openxmlformats.org/officeDocument/2006/relationships/image" Target="../media/image-29-3.png"/><Relationship Id="rId4" Type="http://schemas.openxmlformats.org/officeDocument/2006/relationships/image" Target="../media/image-29-4.png"/><Relationship Id="rId5" Type="http://schemas.openxmlformats.org/officeDocument/2006/relationships/image" Target="../media/image-29-5.svg"/><Relationship Id="rId6" Type="http://schemas.openxmlformats.org/officeDocument/2006/relationships/slideLayout" Target="../slideLayouts/slideLayout1.xml"/><Relationship Id="rId7"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svg"/><Relationship Id="rId6" Type="http://schemas.openxmlformats.org/officeDocument/2006/relationships/slideLayout" Target="../slideLayouts/slideLayout1.xml"/><Relationship Id="rId7"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image-30-1.png"/><Relationship Id="rId2" Type="http://schemas.openxmlformats.org/officeDocument/2006/relationships/image" Target="../media/image-30-2.png"/><Relationship Id="rId3" Type="http://schemas.openxmlformats.org/officeDocument/2006/relationships/image" Target="../media/image-30-3.png"/><Relationship Id="rId4" Type="http://schemas.openxmlformats.org/officeDocument/2006/relationships/image" Target="../media/image-30-4.png"/><Relationship Id="rId5" Type="http://schemas.openxmlformats.org/officeDocument/2006/relationships/image" Target="../media/image-30-5.svg"/><Relationship Id="rId6" Type="http://schemas.openxmlformats.org/officeDocument/2006/relationships/slideLayout" Target="../slideLayouts/slideLayout1.xml"/><Relationship Id="rId7"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slideLayout" Target="../slideLayouts/slideLayout1.xml"/><Relationship Id="rId9"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svg"/><Relationship Id="rId7" Type="http://schemas.openxmlformats.org/officeDocument/2006/relationships/image" Target="../media/image-5-7.png"/><Relationship Id="rId8" Type="http://schemas.openxmlformats.org/officeDocument/2006/relationships/slideLayout" Target="../slideLayouts/slideLayout1.xml"/><Relationship Id="rId9"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svg"/><Relationship Id="rId6" Type="http://schemas.openxmlformats.org/officeDocument/2006/relationships/slideLayout" Target="../slideLayouts/slideLayout1.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svg"/><Relationship Id="rId6" Type="http://schemas.openxmlformats.org/officeDocument/2006/relationships/slideLayout" Target="../slideLayouts/slideLayout1.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svg"/><Relationship Id="rId7" Type="http://schemas.openxmlformats.org/officeDocument/2006/relationships/image" Target="../media/image-8-7.png"/><Relationship Id="rId8" Type="http://schemas.openxmlformats.org/officeDocument/2006/relationships/slideLayout" Target="../slideLayouts/slideLayout1.xml"/><Relationship Id="rId9"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svg"/><Relationship Id="rId7" Type="http://schemas.openxmlformats.org/officeDocument/2006/relationships/image" Target="../media/image-9-7.png"/><Relationship Id="rId8" Type="http://schemas.openxmlformats.org/officeDocument/2006/relationships/slideLayout" Target="../slideLayouts/slideLayout1.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2300"/>
            <a:ext cx="9144000" cy="4663887"/>
          </a:xfrm>
          <a:prstGeom prst="rect">
            <a:avLst/>
          </a:prstGeom>
        </p:spPr>
      </p:pic>
      <p:sp>
        <p:nvSpPr>
          <p:cNvPr id="3" name="Object2"/>
          <p:cNvSpPr/>
          <p:nvPr/>
        </p:nvSpPr>
        <p:spPr>
          <a:xfrm>
            <a:off x="764056" y="1664780"/>
            <a:ext cx="7615888" cy="709374"/>
          </a:xfrm>
          <a:prstGeom prst="rect">
            <a:avLst/>
          </a:prstGeom>
          <a:noFill/>
          <a:ln/>
        </p:spPr>
        <p:txBody>
          <a:bodyPr wrap="square" rtlCol="0" anchor="ctr"/>
          <a:lstStyle/>
          <a:p>
            <a:pPr algn="ctr">
              <a:lnSpc>
                <a:spcPct val="90000"/>
              </a:lnSpc>
            </a:pPr>
            <a:r>
              <a:rPr lang="en-US" sz="3600" b="1" dirty="0">
                <a:solidFill>
                  <a:srgbClr val="333333"/>
                </a:solidFill>
                <a:latin typeface="Microsoft Yahei" pitchFamily="34" charset="0"/>
                <a:ea typeface="Microsoft Yahei" pitchFamily="34" charset="-122"/>
                <a:cs typeface="Microsoft Yahei" pitchFamily="34" charset="-120"/>
              </a:rPr>
              <a:t>JVM的垃圾收集算法</a:t>
            </a:r>
            <a:endParaRPr lang="en-US" sz="1500" dirty="0"/>
          </a:p>
        </p:txBody>
      </p:sp>
      <p:sp>
        <p:nvSpPr>
          <p:cNvPr id="4" name="Object3"/>
          <p:cNvSpPr/>
          <p:nvPr/>
        </p:nvSpPr>
        <p:spPr>
          <a:xfrm>
            <a:off x="1897380" y="2671019"/>
            <a:ext cx="5349240" cy="512064"/>
          </a:xfrm>
          <a:prstGeom prst="rect">
            <a:avLst/>
          </a:prstGeom>
          <a:noFill/>
          <a:ln/>
        </p:spPr>
        <p:txBody>
          <a:bodyPr wrap="square" rtlCol="0" anchor="ctr"/>
          <a:lstStyle/>
          <a:p>
            <a:pPr algn="ctr"/>
            <a:r>
              <a:rPr lang="en-US" sz="1800" dirty="0">
                <a:solidFill>
                  <a:srgbClr val="666666"/>
                </a:solidFill>
                <a:latin typeface="Microsoft Yahei" pitchFamily="34" charset="0"/>
                <a:ea typeface="Microsoft Yahei" pitchFamily="34" charset="-122"/>
                <a:cs typeface="Microsoft Yahei" pitchFamily="34" charset="-120"/>
              </a:rPr>
              <a:t>主讲人：严镇涛</a:t>
            </a:r>
            <a:endParaRPr lang="en-US" sz="1500" dirty="0"/>
          </a:p>
        </p:txBody>
      </p:sp>
      <p:sp>
        <p:nvSpPr>
          <p:cNvPr id="5" name="Object4"/>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6" name="Object5"/>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7" name="Object 6"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8" name="Object 7"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9" name="Object 8"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10" name="Object 9"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266240" y="631650"/>
            <a:ext cx="7615888" cy="577787"/>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标记整理（压缩）算法</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9" name="Object8"/>
          <p:cNvSpPr/>
          <p:nvPr/>
        </p:nvSpPr>
        <p:spPr>
          <a:xfrm>
            <a:off x="388065" y="1876278"/>
            <a:ext cx="8262791"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标记整理算法严格意义应该叫做标记清除整理算法或者标记清除压缩算法</a:t>
            </a:r>
            <a:endParaRPr lang="en-US" sz="1500" dirty="0"/>
          </a:p>
        </p:txBody>
      </p:sp>
      <p:sp>
        <p:nvSpPr>
          <p:cNvPr id="10" name="Object9"/>
          <p:cNvSpPr/>
          <p:nvPr/>
        </p:nvSpPr>
        <p:spPr>
          <a:xfrm>
            <a:off x="428495" y="2360910"/>
            <a:ext cx="8262791"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因为他的本质就是在标记清除的基础在进行再整理</a:t>
            </a:r>
            <a:endParaRPr lang="en-US" sz="15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pic>
        <p:nvPicPr>
          <p:cNvPr id="9" name="Object 8" descr="https://fynotefile.oss-cn-zhangjiakou.aliyuncs.com/fynote/fyfile/1463/1/72fcf8c8b6f44f88b090bdf4c242ae1e.png">    </p:cNvPr>
          <p:cNvPicPr>
            <a:picLocks noChangeAspect="1"/>
          </p:cNvPicPr>
          <p:nvPr/>
        </p:nvPicPr>
        <p:blipFill>
          <a:blip r:embed="rId7"/>
          <a:stretch>
            <a:fillRect/>
          </a:stretch>
        </p:blipFill>
        <p:spPr>
          <a:xfrm>
            <a:off x="0" y="1761922"/>
            <a:ext cx="9144000" cy="3248848"/>
          </a:xfrm>
          <a:prstGeom prst="rect">
            <a:avLst/>
          </a:prstGeom>
        </p:spPr>
      </p:pic>
      <p:sp>
        <p:nvSpPr>
          <p:cNvPr id="10" name="Object9"/>
          <p:cNvSpPr/>
          <p:nvPr/>
        </p:nvSpPr>
        <p:spPr>
          <a:xfrm>
            <a:off x="588749" y="557983"/>
            <a:ext cx="7615888" cy="709374"/>
          </a:xfrm>
          <a:prstGeom prst="rect">
            <a:avLst/>
          </a:prstGeom>
          <a:noFill/>
          <a:ln/>
        </p:spPr>
        <p:txBody>
          <a:bodyPr wrap="square" rtlCol="0" anchor="ctr"/>
          <a:lstStyle/>
          <a:p>
            <a:pPr algn="ctr">
              <a:lnSpc>
                <a:spcPct val="90000"/>
              </a:lnSpc>
            </a:pPr>
            <a:r>
              <a:rPr lang="en-US" sz="3600" b="1" dirty="0">
                <a:solidFill>
                  <a:srgbClr val="333333"/>
                </a:solidFill>
                <a:latin typeface="Microsoft Yahei" pitchFamily="34" charset="0"/>
                <a:ea typeface="Microsoft Yahei" pitchFamily="34" charset="-122"/>
                <a:cs typeface="Microsoft Yahei" pitchFamily="34" charset="-120"/>
              </a:rPr>
              <a:t>标记过程</a:t>
            </a:r>
            <a:endParaRPr lang="en-US" sz="15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
        <p:nvSpPr>
          <p:cNvPr id="9" name="Object8"/>
          <p:cNvSpPr/>
          <p:nvPr/>
        </p:nvSpPr>
        <p:spPr>
          <a:xfrm>
            <a:off x="588749" y="557983"/>
            <a:ext cx="7615888" cy="709374"/>
          </a:xfrm>
          <a:prstGeom prst="rect">
            <a:avLst/>
          </a:prstGeom>
          <a:noFill/>
          <a:ln/>
        </p:spPr>
        <p:txBody>
          <a:bodyPr wrap="square" rtlCol="0" anchor="ctr"/>
          <a:lstStyle/>
          <a:p>
            <a:pPr algn="ctr">
              <a:lnSpc>
                <a:spcPct val="90000"/>
              </a:lnSpc>
            </a:pPr>
            <a:r>
              <a:rPr lang="en-US" sz="3600" b="1" dirty="0">
                <a:solidFill>
                  <a:srgbClr val="333333"/>
                </a:solidFill>
                <a:latin typeface="Microsoft Yahei" pitchFamily="34" charset="0"/>
                <a:ea typeface="Microsoft Yahei" pitchFamily="34" charset="-122"/>
                <a:cs typeface="Microsoft Yahei" pitchFamily="34" charset="-120"/>
              </a:rPr>
              <a:t>清除过程</a:t>
            </a:r>
            <a:endParaRPr lang="en-US" sz="1500" dirty="0"/>
          </a:p>
        </p:txBody>
      </p:sp>
      <p:pic>
        <p:nvPicPr>
          <p:cNvPr id="10" name="Object 9" descr="https://fynotefile.oss-cn-zhangjiakou.aliyuncs.com/fynote/fyfile/1463/1/3df2346effa844268e9cebd2d77b0062.png">    </p:cNvPr>
          <p:cNvPicPr>
            <a:picLocks noChangeAspect="1"/>
          </p:cNvPicPr>
          <p:nvPr/>
        </p:nvPicPr>
        <p:blipFill>
          <a:blip r:embed="rId7"/>
          <a:stretch>
            <a:fillRect/>
          </a:stretch>
        </p:blipFill>
        <p:spPr>
          <a:xfrm>
            <a:off x="0" y="1717319"/>
            <a:ext cx="9144000" cy="334437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
        <p:nvSpPr>
          <p:cNvPr id="9" name="Object8"/>
          <p:cNvSpPr/>
          <p:nvPr/>
        </p:nvSpPr>
        <p:spPr>
          <a:xfrm>
            <a:off x="588749" y="557983"/>
            <a:ext cx="7615888" cy="709374"/>
          </a:xfrm>
          <a:prstGeom prst="rect">
            <a:avLst/>
          </a:prstGeom>
          <a:noFill/>
          <a:ln/>
        </p:spPr>
        <p:txBody>
          <a:bodyPr wrap="square" rtlCol="0" anchor="ctr"/>
          <a:lstStyle/>
          <a:p>
            <a:pPr algn="ctr">
              <a:lnSpc>
                <a:spcPct val="90000"/>
              </a:lnSpc>
            </a:pPr>
            <a:r>
              <a:rPr lang="en-US" sz="3600" b="1" dirty="0">
                <a:solidFill>
                  <a:srgbClr val="333333"/>
                </a:solidFill>
                <a:latin typeface="Microsoft Yahei" pitchFamily="34" charset="0"/>
                <a:ea typeface="Microsoft Yahei" pitchFamily="34" charset="-122"/>
                <a:cs typeface="Microsoft Yahei" pitchFamily="34" charset="-120"/>
              </a:rPr>
              <a:t>整理过程</a:t>
            </a:r>
            <a:endParaRPr lang="en-US" sz="1500" dirty="0"/>
          </a:p>
        </p:txBody>
      </p:sp>
      <p:pic>
        <p:nvPicPr>
          <p:cNvPr id="10" name="Object 9" descr="https://fynotefile.oss-cn-zhangjiakou.aliyuncs.com/fynote/fyfile/1463/1/0118819708464931967ae67650f8edb7.png">    </p:cNvPr>
          <p:cNvPicPr>
            <a:picLocks noChangeAspect="1"/>
          </p:cNvPicPr>
          <p:nvPr/>
        </p:nvPicPr>
        <p:blipFill>
          <a:blip r:embed="rId7"/>
          <a:stretch>
            <a:fillRect/>
          </a:stretch>
        </p:blipFill>
        <p:spPr>
          <a:xfrm>
            <a:off x="0" y="1553280"/>
            <a:ext cx="9144000" cy="339916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90933" y="623777"/>
            <a:ext cx="7615888" cy="577787"/>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整理（压缩）算法分类</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9" name="Object8"/>
          <p:cNvSpPr/>
          <p:nvPr/>
        </p:nvSpPr>
        <p:spPr>
          <a:xfrm>
            <a:off x="608453" y="1673353"/>
            <a:ext cx="7615888" cy="3306270"/>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随机整理</a:t>
            </a: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线性整理</a:t>
            </a: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滑动整理</a:t>
            </a:r>
            <a:endParaRPr lang="en-US" sz="15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372359" y="3856363"/>
            <a:ext cx="8653429" cy="484632"/>
          </a:xfrm>
          <a:prstGeom prst="rect">
            <a:avLst/>
          </a:prstGeom>
          <a:noFill/>
          <a:ln/>
        </p:spPr>
        <p:txBody>
          <a:bodyPr wrap="square" rtlCol="0" anchor="ctr"/>
          <a:lstStyle/>
          <a:p>
            <a:r>
              <a:rPr lang="en-US" sz="1700" b="1" dirty="0">
                <a:solidFill>
                  <a:srgbClr val="1A1A1A"/>
                </a:solidFill>
                <a:latin typeface="微软雅黑" pitchFamily="34" charset="0"/>
                <a:ea typeface="微软雅黑" pitchFamily="34" charset="-122"/>
                <a:cs typeface="微软雅黑" pitchFamily="34" charset="-120"/>
              </a:rPr>
              <a:t>滑动顺序：将对象“滑动”到堆的一端，从而“挤出”垃圾，可以保持对象在堆中原有的顺序 </a:t>
            </a:r>
            <a:endParaRPr lang="en-US" sz="1500" dirty="0"/>
          </a:p>
        </p:txBody>
      </p:sp>
      <p:sp>
        <p:nvSpPr>
          <p:cNvPr id="9" name="Object8"/>
          <p:cNvSpPr/>
          <p:nvPr/>
        </p:nvSpPr>
        <p:spPr>
          <a:xfrm>
            <a:off x="372359" y="2534836"/>
            <a:ext cx="8134233"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线性顺序</a:t>
            </a:r>
            <a:r>
              <a:rPr lang="en-US" sz="1700" b="1" dirty="0">
                <a:solidFill>
                  <a:srgbClr val="1A1A1A"/>
                </a:solidFill>
                <a:latin typeface="微软雅黑" pitchFamily="34" charset="0"/>
                <a:ea typeface="微软雅黑" pitchFamily="34" charset="-122"/>
                <a:cs typeface="微软雅黑" pitchFamily="34" charset="-120"/>
              </a:rPr>
              <a:t>：将具有关联关系的对象排列在一起</a:t>
            </a:r>
            <a:endParaRPr lang="en-US" sz="1500" dirty="0"/>
          </a:p>
        </p:txBody>
      </p:sp>
      <p:sp>
        <p:nvSpPr>
          <p:cNvPr id="10" name="Object9"/>
          <p:cNvSpPr/>
          <p:nvPr/>
        </p:nvSpPr>
        <p:spPr>
          <a:xfrm>
            <a:off x="372359" y="1343008"/>
            <a:ext cx="8134233"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随机整理：</a:t>
            </a:r>
            <a:r>
              <a:rPr lang="en-US" sz="1700" b="1" dirty="0">
                <a:solidFill>
                  <a:srgbClr val="1A1A1A"/>
                </a:solidFill>
                <a:latin typeface="微软雅黑" pitchFamily="34" charset="0"/>
                <a:ea typeface="微软雅黑" pitchFamily="34" charset="-122"/>
                <a:cs typeface="微软雅黑" pitchFamily="34" charset="-120"/>
              </a:rPr>
              <a:t>对象的移动方式和它们初始的对象排列及引用关系无关</a:t>
            </a:r>
            <a:endParaRPr lang="en-US" sz="15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372359" y="2886332"/>
            <a:ext cx="8653429" cy="845391"/>
          </a:xfrm>
          <a:prstGeom prst="rect">
            <a:avLst/>
          </a:prstGeom>
          <a:noFill/>
          <a:ln/>
        </p:spPr>
        <p:txBody>
          <a:bodyPr wrap="square" rtlCol="0" anchor="ctr"/>
          <a:lstStyle/>
          <a:p>
            <a:r>
              <a:rPr lang="en-US" sz="1700" b="1" dirty="0">
                <a:solidFill>
                  <a:srgbClr val="333333"/>
                </a:solidFill>
                <a:latin typeface="Arial" pitchFamily="34" charset="0"/>
                <a:ea typeface="Arial" pitchFamily="34" charset="-122"/>
                <a:cs typeface="Arial" pitchFamily="34" charset="-120"/>
              </a:rPr>
              <a:t>引线整理算法：可以在不引入额外空间开销的情况下实现滑动整理，但需要2次遍历堆，</a:t>
            </a:r>
            <a:endParaRPr lang="en-US" sz="1500" dirty="0"/>
          </a:p>
          <a:p>
            <a:r>
              <a:rPr lang="en-US" sz="1700" b="1" dirty="0">
                <a:solidFill>
                  <a:srgbClr val="333333"/>
                </a:solidFill>
                <a:latin typeface="Arial" pitchFamily="34" charset="0"/>
                <a:ea typeface="Arial" pitchFamily="34" charset="-122"/>
                <a:cs typeface="Arial" pitchFamily="34" charset="-120"/>
              </a:rPr>
              <a:t>且遍历成本较高</a:t>
            </a:r>
            <a:endParaRPr lang="en-US" sz="1500" dirty="0"/>
          </a:p>
        </p:txBody>
      </p:sp>
      <p:sp>
        <p:nvSpPr>
          <p:cNvPr id="9" name="Object8"/>
          <p:cNvSpPr/>
          <p:nvPr/>
        </p:nvSpPr>
        <p:spPr>
          <a:xfrm>
            <a:off x="372359" y="2160848"/>
            <a:ext cx="8134233" cy="491204"/>
          </a:xfrm>
          <a:prstGeom prst="rect">
            <a:avLst/>
          </a:prstGeom>
          <a:noFill/>
          <a:ln/>
        </p:spPr>
        <p:txBody>
          <a:bodyPr wrap="square" rtlCol="0" anchor="ctr"/>
          <a:lstStyle/>
          <a:p>
            <a:r>
              <a:rPr lang="en-US" sz="1700" b="1" dirty="0">
                <a:solidFill>
                  <a:srgbClr val="333333"/>
                </a:solidFill>
                <a:latin typeface="Arial" pitchFamily="34" charset="0"/>
                <a:ea typeface="Arial" pitchFamily="34" charset="-122"/>
                <a:cs typeface="Arial" pitchFamily="34" charset="-120"/>
              </a:rPr>
              <a:t>Lisp2算法（滑动整理算法）：需要在对象头用一个额外的槽来保存迁移完的地址</a:t>
            </a:r>
            <a:endParaRPr lang="en-US" sz="1500" dirty="0"/>
          </a:p>
        </p:txBody>
      </p:sp>
      <p:sp>
        <p:nvSpPr>
          <p:cNvPr id="10" name="Object9"/>
          <p:cNvSpPr/>
          <p:nvPr/>
        </p:nvSpPr>
        <p:spPr>
          <a:xfrm>
            <a:off x="504883" y="1272885"/>
            <a:ext cx="8134233" cy="491204"/>
          </a:xfrm>
          <a:prstGeom prst="rect">
            <a:avLst/>
          </a:prstGeom>
          <a:noFill/>
          <a:ln/>
        </p:spPr>
        <p:txBody>
          <a:bodyPr wrap="square" rtlCol="0" anchor="ctr"/>
          <a:lstStyle/>
          <a:p>
            <a:r>
              <a:rPr lang="en-US" sz="1700" b="1" dirty="0">
                <a:solidFill>
                  <a:srgbClr val="333333"/>
                </a:solidFill>
                <a:latin typeface="Arial" pitchFamily="34" charset="0"/>
                <a:ea typeface="Arial" pitchFamily="34" charset="-122"/>
                <a:cs typeface="Arial" pitchFamily="34" charset="-120"/>
              </a:rPr>
              <a:t>双指针回收算法：实现简单且速度快，但会打乱对象的原有布局，属于随机整理</a:t>
            </a:r>
            <a:endParaRPr lang="en-US" sz="1500" dirty="0"/>
          </a:p>
        </p:txBody>
      </p:sp>
      <p:sp>
        <p:nvSpPr>
          <p:cNvPr id="11" name="Object10"/>
          <p:cNvSpPr/>
          <p:nvPr/>
        </p:nvSpPr>
        <p:spPr>
          <a:xfrm>
            <a:off x="90933" y="623777"/>
            <a:ext cx="7615888" cy="577787"/>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几种典型的整理算法</a:t>
            </a:r>
            <a:endParaRPr lang="en-US" sz="1500" dirty="0"/>
          </a:p>
        </p:txBody>
      </p:sp>
      <p:sp>
        <p:nvSpPr>
          <p:cNvPr id="12" name="Object11"/>
          <p:cNvSpPr/>
          <p:nvPr/>
        </p:nvSpPr>
        <p:spPr>
          <a:xfrm>
            <a:off x="372359" y="3971177"/>
            <a:ext cx="8653429" cy="491204"/>
          </a:xfrm>
          <a:prstGeom prst="rect">
            <a:avLst/>
          </a:prstGeom>
          <a:noFill/>
          <a:ln/>
        </p:spPr>
        <p:txBody>
          <a:bodyPr wrap="square" rtlCol="0" anchor="ctr"/>
          <a:lstStyle/>
          <a:p>
            <a:r>
              <a:rPr lang="en-US" sz="1700" b="1" dirty="0">
                <a:solidFill>
                  <a:srgbClr val="333333"/>
                </a:solidFill>
                <a:latin typeface="Arial" pitchFamily="34" charset="0"/>
                <a:ea typeface="Arial" pitchFamily="34" charset="-122"/>
                <a:cs typeface="Arial" pitchFamily="34" charset="-120"/>
              </a:rPr>
              <a:t>单次遍历算法：滑动回收，实时计算出对象的转发地址而不需要额外的开销</a:t>
            </a:r>
            <a:endParaRPr lang="en-US" sz="15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764056" y="623777"/>
            <a:ext cx="7615888" cy="577787"/>
          </a:xfrm>
          <a:prstGeom prst="rect">
            <a:avLst/>
          </a:prstGeom>
          <a:noFill/>
          <a:ln/>
        </p:spPr>
        <p:txBody>
          <a:bodyPr wrap="square" rtlCol="0" anchor="ctr"/>
          <a:lstStyle/>
          <a:p>
            <a:pPr algn="ct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双指针整理算法</a:t>
            </a:r>
            <a:endParaRPr lang="en-US" sz="1500" dirty="0"/>
          </a:p>
        </p:txBody>
      </p:sp>
      <p:pic>
        <p:nvPicPr>
          <p:cNvPr id="9" name="Object 8" descr="https://fynotefile.oss-cn-zhangjiakou.aliyuncs.com/fynote/fyfile/1463/1/c14a265087104a4c8e448df6dbef63d0.png">    </p:cNvPr>
          <p:cNvPicPr>
            <a:picLocks noChangeAspect="1"/>
          </p:cNvPicPr>
          <p:nvPr/>
        </p:nvPicPr>
        <p:blipFill>
          <a:blip r:embed="rId6"/>
          <a:stretch>
            <a:fillRect/>
          </a:stretch>
        </p:blipFill>
        <p:spPr>
          <a:xfrm>
            <a:off x="15259" y="2207608"/>
            <a:ext cx="9144000" cy="2027068"/>
          </a:xfrm>
          <a:prstGeom prst="rect">
            <a:avLst/>
          </a:prstGeom>
        </p:spPr>
      </p:pic>
      <p:sp>
        <p:nvSpPr>
          <p:cNvPr id="10" name="Object9"/>
          <p:cNvSpPr/>
          <p:nvPr/>
        </p:nvSpPr>
        <p:spPr>
          <a:xfrm>
            <a:off x="185060" y="1463192"/>
            <a:ext cx="7615888" cy="402336"/>
          </a:xfrm>
          <a:prstGeom prst="rect">
            <a:avLst/>
          </a:prstGeom>
          <a:noFill/>
          <a:ln/>
        </p:spPr>
        <p:txBody>
          <a:bodyPr wrap="square" rtlCol="0" anchor="ctr"/>
          <a:lstStyle/>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整理前：两根指针分别位于内存的首尾段</a:t>
            </a:r>
            <a:endParaRPr lang="en-US" sz="15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52592"/>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764056" y="623777"/>
            <a:ext cx="7615888" cy="577787"/>
          </a:xfrm>
          <a:prstGeom prst="rect">
            <a:avLst/>
          </a:prstGeom>
          <a:noFill/>
          <a:ln/>
        </p:spPr>
        <p:txBody>
          <a:bodyPr wrap="square" rtlCol="0" anchor="ctr"/>
          <a:lstStyle/>
          <a:p>
            <a:pPr algn="ct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双指针整理算法</a:t>
            </a:r>
            <a:endParaRPr lang="en-US" sz="1500" dirty="0"/>
          </a:p>
        </p:txBody>
      </p:sp>
      <p:sp>
        <p:nvSpPr>
          <p:cNvPr id="9" name="Object8"/>
          <p:cNvSpPr/>
          <p:nvPr/>
        </p:nvSpPr>
        <p:spPr>
          <a:xfrm>
            <a:off x="150690" y="1201563"/>
            <a:ext cx="7615888" cy="402336"/>
          </a:xfrm>
          <a:prstGeom prst="rect">
            <a:avLst/>
          </a:prstGeom>
          <a:noFill/>
          <a:ln/>
        </p:spPr>
        <p:txBody>
          <a:bodyPr wrap="square" rtlCol="0" anchor="ctr"/>
          <a:lstStyle/>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第一次遍历：移动位置但是并不更新标记</a:t>
            </a:r>
            <a:endParaRPr lang="en-US" sz="1500" dirty="0"/>
          </a:p>
        </p:txBody>
      </p:sp>
      <p:pic>
        <p:nvPicPr>
          <p:cNvPr id="10" name="Object 9" descr="https://fynotefile.oss-cn-zhangjiakou.aliyuncs.com/fynote/fyfile/1463/1/cd5beceb9ec646f7aeffe3f365b7539c.png">    </p:cNvPr>
          <p:cNvPicPr>
            <a:picLocks noChangeAspect="1"/>
          </p:cNvPicPr>
          <p:nvPr/>
        </p:nvPicPr>
        <p:blipFill>
          <a:blip r:embed="rId6"/>
          <a:stretch>
            <a:fillRect/>
          </a:stretch>
        </p:blipFill>
        <p:spPr>
          <a:xfrm>
            <a:off x="165397" y="1652333"/>
            <a:ext cx="8813207" cy="331586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52592"/>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764056" y="623777"/>
            <a:ext cx="7615888" cy="577787"/>
          </a:xfrm>
          <a:prstGeom prst="rect">
            <a:avLst/>
          </a:prstGeom>
          <a:noFill/>
          <a:ln/>
        </p:spPr>
        <p:txBody>
          <a:bodyPr wrap="square" rtlCol="0" anchor="ctr"/>
          <a:lstStyle/>
          <a:p>
            <a:pPr algn="ct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双指针整理算法</a:t>
            </a:r>
            <a:endParaRPr lang="en-US" sz="1500" dirty="0"/>
          </a:p>
        </p:txBody>
      </p:sp>
      <p:sp>
        <p:nvSpPr>
          <p:cNvPr id="9" name="Object8"/>
          <p:cNvSpPr/>
          <p:nvPr/>
        </p:nvSpPr>
        <p:spPr>
          <a:xfrm>
            <a:off x="150690" y="1201563"/>
            <a:ext cx="7615888" cy="402336"/>
          </a:xfrm>
          <a:prstGeom prst="rect">
            <a:avLst/>
          </a:prstGeom>
          <a:noFill/>
          <a:ln/>
        </p:spPr>
        <p:txBody>
          <a:bodyPr wrap="square" rtlCol="0" anchor="ctr"/>
          <a:lstStyle/>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第二次遍历：更新标记</a:t>
            </a:r>
            <a:endParaRPr lang="en-US" sz="1500" dirty="0"/>
          </a:p>
        </p:txBody>
      </p:sp>
      <p:pic>
        <p:nvPicPr>
          <p:cNvPr id="10" name="Object 9" descr="https://fynotefile.oss-cn-zhangjiakou.aliyuncs.com/fynote/fyfile/1463/1/c4ce3b313995437c8b5c808bf90efec8.png">    </p:cNvPr>
          <p:cNvPicPr>
            <a:picLocks noChangeAspect="1"/>
          </p:cNvPicPr>
          <p:nvPr/>
        </p:nvPicPr>
        <p:blipFill>
          <a:blip r:embed="rId6"/>
          <a:stretch>
            <a:fillRect/>
          </a:stretch>
        </p:blipFill>
        <p:spPr>
          <a:xfrm>
            <a:off x="0" y="2370831"/>
            <a:ext cx="9144000" cy="217188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1528112" y="960834"/>
            <a:ext cx="7615888" cy="3221831"/>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标记清除算法</a:t>
            </a:r>
            <a:endParaRPr lang="en-US" sz="1500" dirty="0"/>
          </a:p>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复制算法</a:t>
            </a:r>
            <a:endParaRPr lang="en-US" sz="1500" dirty="0"/>
          </a:p>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标记 - 整理算法</a:t>
            </a:r>
            <a:endParaRPr lang="en-US" sz="1500" dirty="0"/>
          </a:p>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常见整理算法</a:t>
            </a:r>
            <a:endParaRPr lang="en-US" sz="1500" dirty="0"/>
          </a:p>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分代收集算法</a:t>
            </a:r>
            <a:endParaRPr lang="en-US" sz="1500" dirty="0"/>
          </a:p>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分代收集三大假说</a:t>
            </a:r>
            <a:endParaRPr lang="en-US" sz="1500" dirty="0"/>
          </a:p>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其他垃圾收集算法</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7" name="Object 6"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8" name="Object 7"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9" name="Object 8"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341952" y="1738046"/>
            <a:ext cx="7615888" cy="1148286"/>
          </a:xfrm>
          <a:prstGeom prst="rect">
            <a:avLst/>
          </a:prstGeom>
          <a:noFill/>
          <a:ln/>
        </p:spPr>
        <p:txBody>
          <a:bodyPr wrap="square" rtlCol="0" anchor="ctr"/>
          <a:lstStyle/>
          <a:p>
            <a:pPr>
              <a:lnSpc>
                <a:spcPct val="90000"/>
              </a:lnSpc>
            </a:pPr>
            <a:r>
              <a:rPr lang="en-US" sz="1700" b="1" dirty="0">
                <a:solidFill>
                  <a:srgbClr val="1A1A1A"/>
                </a:solidFill>
                <a:latin typeface="微软雅黑" pitchFamily="34" charset="0"/>
                <a:ea typeface="微软雅黑" pitchFamily="34" charset="-122"/>
                <a:cs typeface="微软雅黑" pitchFamily="34" charset="-120"/>
              </a:rPr>
              <a:t>任意顺序整理实现简单，且执行速度快，但任意顺序可能会将原本相邻的对象打乱到不同的高速缓存行或者是虚拟内存页中（理解为打乱到内存各个地方），会降低赋值器的局部性。 包括他只能处理固定大小的对象，一旦对象大小不固定，就会增加其他的逻辑。</a:t>
            </a:r>
            <a:endParaRPr lang="en-US" sz="1500" dirty="0"/>
          </a:p>
        </p:txBody>
      </p:sp>
      <p:sp>
        <p:nvSpPr>
          <p:cNvPr id="9" name="Object8"/>
          <p:cNvSpPr/>
          <p:nvPr/>
        </p:nvSpPr>
        <p:spPr>
          <a:xfrm>
            <a:off x="182373" y="715217"/>
            <a:ext cx="7615888" cy="577787"/>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随机整理算法总结：</a:t>
            </a:r>
            <a:endParaRPr lang="en-US" sz="15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341952" y="1738046"/>
            <a:ext cx="7615888" cy="424196"/>
          </a:xfrm>
          <a:prstGeom prst="rect">
            <a:avLst/>
          </a:prstGeom>
          <a:noFill/>
          <a:ln/>
        </p:spPr>
        <p:txBody>
          <a:bodyPr wrap="square" rtlCol="0" anchor="ctr"/>
          <a:lstStyle/>
          <a:p>
            <a:pPr>
              <a:lnSpc>
                <a:spcPct val="90000"/>
              </a:lnSpc>
            </a:pPr>
            <a:r>
              <a:rPr lang="en-US" sz="1700" b="1" dirty="0">
                <a:solidFill>
                  <a:srgbClr val="1A1A1A"/>
                </a:solidFill>
                <a:latin typeface="微软雅黑" pitchFamily="34" charset="0"/>
                <a:ea typeface="微软雅黑" pitchFamily="34" charset="-122"/>
                <a:cs typeface="微软雅黑" pitchFamily="34" charset="-120"/>
              </a:rPr>
              <a:t>相关的对象会进行整理，整理成一块块小区域，无法避免内存碎片</a:t>
            </a:r>
            <a:endParaRPr lang="en-US" sz="1500" dirty="0"/>
          </a:p>
        </p:txBody>
      </p:sp>
      <p:sp>
        <p:nvSpPr>
          <p:cNvPr id="9" name="Object8"/>
          <p:cNvSpPr/>
          <p:nvPr/>
        </p:nvSpPr>
        <p:spPr>
          <a:xfrm>
            <a:off x="312652" y="623777"/>
            <a:ext cx="8831348" cy="577787"/>
          </a:xfrm>
          <a:prstGeom prst="rect">
            <a:avLst/>
          </a:prstGeom>
          <a:noFill/>
          <a:ln/>
        </p:spPr>
        <p:txBody>
          <a:bodyPr wrap="square" rtlCol="0" anchor="ctr"/>
          <a:lstStyle/>
          <a:p>
            <a:pPr algn="ct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线性整理简单描述（因为现代垃圾回收这种算法用的很少）</a:t>
            </a:r>
            <a:endParaRPr lang="en-US" sz="15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182373" y="715217"/>
            <a:ext cx="7615888" cy="577787"/>
          </a:xfrm>
          <a:prstGeom prst="rect">
            <a:avLst/>
          </a:prstGeom>
          <a:noFill/>
          <a:ln/>
        </p:spPr>
        <p:txBody>
          <a:bodyPr wrap="square" rtlCol="0" anchor="ctr"/>
          <a:lstStyle/>
          <a:p>
            <a:pPr algn="ct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Lisp2整理算法</a:t>
            </a:r>
            <a:endParaRPr lang="en-US" sz="1500" dirty="0"/>
          </a:p>
        </p:txBody>
      </p:sp>
      <p:pic>
        <p:nvPicPr>
          <p:cNvPr id="9" name="Object 8" descr="https://fynotefile.oss-cn-zhangjiakou.aliyuncs.com/fynote/fyfile/1463/1/6d73047acdec40fb996e310d6df4a994.png">    </p:cNvPr>
          <p:cNvPicPr>
            <a:picLocks noChangeAspect="1"/>
          </p:cNvPicPr>
          <p:nvPr/>
        </p:nvPicPr>
        <p:blipFill>
          <a:blip r:embed="rId6"/>
          <a:stretch>
            <a:fillRect/>
          </a:stretch>
        </p:blipFill>
        <p:spPr>
          <a:xfrm>
            <a:off x="128558" y="2501627"/>
            <a:ext cx="9144000" cy="2400573"/>
          </a:xfrm>
          <a:prstGeom prst="rect">
            <a:avLst/>
          </a:prstGeom>
        </p:spPr>
      </p:pic>
      <p:sp>
        <p:nvSpPr>
          <p:cNvPr id="10" name="Object9"/>
          <p:cNvSpPr/>
          <p:nvPr/>
        </p:nvSpPr>
        <p:spPr>
          <a:xfrm>
            <a:off x="128558" y="1565910"/>
            <a:ext cx="8127688" cy="73152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整理前：他是一个三指针算法，并且可以处理不同大小的对象。但是需要三次遍历，并且由于对象大小不一样，所以需要额外的空间存储，而不是直接移动</a:t>
            </a:r>
            <a:endParaRPr lang="en-US" sz="15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182373" y="715217"/>
            <a:ext cx="7615888" cy="577787"/>
          </a:xfrm>
          <a:prstGeom prst="rect">
            <a:avLst/>
          </a:prstGeom>
          <a:noFill/>
          <a:ln/>
        </p:spPr>
        <p:txBody>
          <a:bodyPr wrap="square" rtlCol="0" anchor="ctr"/>
          <a:lstStyle/>
          <a:p>
            <a:pPr algn="ct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Lisp2整理算法</a:t>
            </a:r>
            <a:endParaRPr lang="en-US" sz="1500" dirty="0"/>
          </a:p>
        </p:txBody>
      </p:sp>
      <p:sp>
        <p:nvSpPr>
          <p:cNvPr id="9" name="Object8"/>
          <p:cNvSpPr/>
          <p:nvPr/>
        </p:nvSpPr>
        <p:spPr>
          <a:xfrm>
            <a:off x="128558" y="1565910"/>
            <a:ext cx="8127688"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第一次遍历：Free指针是为了留位置，而Scan对象是为了找存活对象</a:t>
            </a:r>
            <a:endParaRPr lang="en-US" sz="1500" dirty="0"/>
          </a:p>
        </p:txBody>
      </p:sp>
      <p:pic>
        <p:nvPicPr>
          <p:cNvPr id="10" name="Object 9" descr="https://fynotefile.oss-cn-zhangjiakou.aliyuncs.com/fynote/fyfile/1463/1/5f0d27394dda4aabbfe36b2dbbb7d400.png">    </p:cNvPr>
          <p:cNvPicPr>
            <a:picLocks noChangeAspect="1"/>
          </p:cNvPicPr>
          <p:nvPr/>
        </p:nvPicPr>
        <p:blipFill>
          <a:blip r:embed="rId6"/>
          <a:stretch>
            <a:fillRect/>
          </a:stretch>
        </p:blipFill>
        <p:spPr>
          <a:xfrm>
            <a:off x="-70123" y="2275943"/>
            <a:ext cx="9144000" cy="2555049"/>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182373" y="715217"/>
            <a:ext cx="7615888" cy="577787"/>
          </a:xfrm>
          <a:prstGeom prst="rect">
            <a:avLst/>
          </a:prstGeom>
          <a:noFill/>
          <a:ln/>
        </p:spPr>
        <p:txBody>
          <a:bodyPr wrap="square" rtlCol="0" anchor="ctr"/>
          <a:lstStyle/>
          <a:p>
            <a:pPr algn="ct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Lisp2整理算法</a:t>
            </a:r>
            <a:endParaRPr lang="en-US" sz="1500" dirty="0"/>
          </a:p>
        </p:txBody>
      </p:sp>
      <p:pic>
        <p:nvPicPr>
          <p:cNvPr id="9" name="Object 8" descr="https://fynotefile.oss-cn-zhangjiakou.aliyuncs.com/fynote/fyfile/1463/1/6d73047acdec40fb996e310d6df4a994.png">    </p:cNvPr>
          <p:cNvPicPr>
            <a:picLocks noChangeAspect="1"/>
          </p:cNvPicPr>
          <p:nvPr/>
        </p:nvPicPr>
        <p:blipFill>
          <a:blip r:embed="rId6"/>
          <a:stretch>
            <a:fillRect/>
          </a:stretch>
        </p:blipFill>
        <p:spPr>
          <a:xfrm>
            <a:off x="0" y="2489940"/>
            <a:ext cx="9144000" cy="2400573"/>
          </a:xfrm>
          <a:prstGeom prst="rect">
            <a:avLst/>
          </a:prstGeom>
        </p:spPr>
      </p:pic>
      <p:sp>
        <p:nvSpPr>
          <p:cNvPr id="10" name="Object9"/>
          <p:cNvSpPr/>
          <p:nvPr/>
        </p:nvSpPr>
        <p:spPr>
          <a:xfrm>
            <a:off x="128558" y="1565910"/>
            <a:ext cx="8127688"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第二次遍历：更新对象地址</a:t>
            </a:r>
            <a:endParaRPr lang="en-US" sz="15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182373" y="715217"/>
            <a:ext cx="7615888" cy="577787"/>
          </a:xfrm>
          <a:prstGeom prst="rect">
            <a:avLst/>
          </a:prstGeom>
          <a:noFill/>
          <a:ln/>
        </p:spPr>
        <p:txBody>
          <a:bodyPr wrap="square" rtlCol="0" anchor="ctr"/>
          <a:lstStyle/>
          <a:p>
            <a:pPr algn="ct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Lisp2整理算法</a:t>
            </a:r>
            <a:endParaRPr lang="en-US" sz="1500" dirty="0"/>
          </a:p>
        </p:txBody>
      </p:sp>
      <p:pic>
        <p:nvPicPr>
          <p:cNvPr id="9" name="Object 8" descr="https://fynotefile.oss-cn-zhangjiakou.aliyuncs.com/fynote/fyfile/1463/1/6d73047acdec40fb996e310d6df4a994.png">    </p:cNvPr>
          <p:cNvPicPr>
            <a:picLocks noChangeAspect="1"/>
          </p:cNvPicPr>
          <p:nvPr/>
        </p:nvPicPr>
        <p:blipFill>
          <a:blip r:embed="rId6"/>
          <a:stretch>
            <a:fillRect/>
          </a:stretch>
        </p:blipFill>
        <p:spPr>
          <a:xfrm>
            <a:off x="0" y="2489940"/>
            <a:ext cx="9144000" cy="2400573"/>
          </a:xfrm>
          <a:prstGeom prst="rect">
            <a:avLst/>
          </a:prstGeom>
        </p:spPr>
      </p:pic>
      <p:sp>
        <p:nvSpPr>
          <p:cNvPr id="10" name="Object9"/>
          <p:cNvSpPr/>
          <p:nvPr/>
        </p:nvSpPr>
        <p:spPr>
          <a:xfrm>
            <a:off x="128558" y="1565910"/>
            <a:ext cx="8127688" cy="457200"/>
          </a:xfrm>
          <a:prstGeom prst="rect">
            <a:avLst/>
          </a:prstGeom>
          <a:noFill/>
          <a:ln/>
        </p:spPr>
        <p:txBody>
          <a:bodyPr wrap="square" rtlCol="0" anchor="ctr"/>
          <a:lstStyle/>
          <a:p>
            <a:r>
              <a:rPr lang="en-US" sz="1500" dirty="0">
                <a:solidFill>
                  <a:srgbClr val="333333"/>
                </a:solidFill>
                <a:latin typeface="Microsoft Yahei" pitchFamily="34" charset="0"/>
                <a:ea typeface="Microsoft Yahei" pitchFamily="34" charset="-122"/>
                <a:cs typeface="Microsoft Yahei" pitchFamily="34" charset="-120"/>
              </a:rPr>
              <a:t>第三次遍历：移动对象</a:t>
            </a:r>
            <a:endParaRPr lang="en-US" sz="15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182373" y="715217"/>
            <a:ext cx="7615888" cy="577787"/>
          </a:xfrm>
          <a:prstGeom prst="rect">
            <a:avLst/>
          </a:prstGeom>
          <a:noFill/>
          <a:ln/>
        </p:spPr>
        <p:txBody>
          <a:bodyPr wrap="square" rtlCol="0" anchor="ctr"/>
          <a:lstStyle/>
          <a:p>
            <a:pPr algn="ct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单次遍历算法</a:t>
            </a:r>
            <a:endParaRPr lang="en-US" sz="1500" dirty="0"/>
          </a:p>
        </p:txBody>
      </p:sp>
      <p:sp>
        <p:nvSpPr>
          <p:cNvPr id="9" name="Object8"/>
          <p:cNvSpPr/>
          <p:nvPr/>
        </p:nvSpPr>
        <p:spPr>
          <a:xfrm>
            <a:off x="505572" y="1603640"/>
            <a:ext cx="7615888" cy="689372"/>
          </a:xfrm>
          <a:prstGeom prst="rect">
            <a:avLst/>
          </a:prstGeom>
          <a:noFill/>
          <a:ln/>
        </p:spPr>
        <p:txBody>
          <a:bodyPr wrap="square" rtlCol="0" anchor="ctr"/>
          <a:lstStyle/>
          <a:p>
            <a:pPr>
              <a:lnSpc>
                <a:spcPct val="90000"/>
              </a:lnSpc>
            </a:pPr>
            <a:r>
              <a:rPr lang="en-US" sz="1700" b="1" dirty="0">
                <a:solidFill>
                  <a:srgbClr val="1A1A1A"/>
                </a:solidFill>
                <a:latin typeface="微软雅黑" pitchFamily="34" charset="0"/>
                <a:ea typeface="微软雅黑" pitchFamily="34" charset="-122"/>
                <a:cs typeface="微软雅黑" pitchFamily="34" charset="-120"/>
              </a:rPr>
              <a:t>单次遍历算法的重点在于提前记录我们需要转移的位置</a:t>
            </a:r>
            <a:endParaRPr lang="en-US" sz="1500" dirty="0"/>
          </a:p>
          <a:p>
            <a:pPr>
              <a:lnSpc>
                <a:spcPct val="90000"/>
              </a:lnSpc>
            </a:pPr>
            <a:r>
              <a:rPr lang="en-US" sz="1500" dirty="0">
                <a:solidFill>
                  <a:srgbClr val="333333"/>
                </a:solidFill>
                <a:latin typeface="Microsoft Yahei" pitchFamily="34" charset="0"/>
                <a:ea typeface="Microsoft Yahei" pitchFamily="34" charset="-122"/>
                <a:cs typeface="Microsoft Yahei" pitchFamily="34" charset="-120"/>
              </a:rPr>
              <a:t>关键词：偏移向量，标记向量以及内存索引号</a:t>
            </a:r>
            <a:endParaRPr lang="en-US" sz="15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182373" y="715217"/>
            <a:ext cx="7615888" cy="424196"/>
          </a:xfrm>
          <a:prstGeom prst="rect">
            <a:avLst/>
          </a:prstGeom>
          <a:noFill/>
          <a:ln/>
        </p:spPr>
        <p:txBody>
          <a:bodyPr wrap="square" rtlCol="0" anchor="ctr"/>
          <a:lstStyle/>
          <a:p>
            <a:pPr>
              <a:lnSpc>
                <a:spcPct val="90000"/>
              </a:lnSpc>
            </a:pPr>
            <a:r>
              <a:rPr lang="en-US" sz="1700" b="1" dirty="0">
                <a:solidFill>
                  <a:srgbClr val="333333"/>
                </a:solidFill>
                <a:latin typeface="Microsoft Yahei" pitchFamily="34" charset="0"/>
                <a:ea typeface="Microsoft Yahei" pitchFamily="34" charset="-122"/>
                <a:cs typeface="Microsoft Yahei" pitchFamily="34" charset="-120"/>
              </a:rPr>
              <a:t>总结：</a:t>
            </a:r>
            <a:endParaRPr lang="en-US" sz="1500" dirty="0"/>
          </a:p>
        </p:txBody>
      </p:sp>
      <p:sp>
        <p:nvSpPr>
          <p:cNvPr id="9" name="Object8"/>
          <p:cNvSpPr/>
          <p:nvPr/>
        </p:nvSpPr>
        <p:spPr>
          <a:xfrm>
            <a:off x="482198" y="3152603"/>
            <a:ext cx="7615888" cy="906971"/>
          </a:xfrm>
          <a:prstGeom prst="rect">
            <a:avLst/>
          </a:prstGeom>
          <a:noFill/>
          <a:ln/>
        </p:spPr>
        <p:txBody>
          <a:bodyPr wrap="square" rtlCol="0" anchor="ctr"/>
          <a:lstStyle/>
          <a:p>
            <a:pPr>
              <a:lnSpc>
                <a:spcPct val="90000"/>
              </a:lnSpc>
            </a:pPr>
            <a:r>
              <a:rPr lang="en-US" sz="1700" b="1" dirty="0">
                <a:solidFill>
                  <a:srgbClr val="1A1A1A"/>
                </a:solidFill>
                <a:latin typeface="微软雅黑" pitchFamily="34" charset="0"/>
                <a:ea typeface="微软雅黑" pitchFamily="34" charset="-122"/>
                <a:cs typeface="微软雅黑" pitchFamily="34" charset="-120"/>
              </a:rPr>
              <a:t>整理算法的限制，如任意顺序算法只能处理单一大小的对象，或者针对大小不同的对象需要分批处理；整理过程需要2次或者3次遍历堆空间；对象头部可能需要一个额外的槽来保存迁移的信息。</a:t>
            </a:r>
            <a:endParaRPr lang="en-US" sz="1500" dirty="0"/>
          </a:p>
        </p:txBody>
      </p:sp>
      <p:sp>
        <p:nvSpPr>
          <p:cNvPr id="10" name="Object9"/>
          <p:cNvSpPr/>
          <p:nvPr/>
        </p:nvSpPr>
        <p:spPr>
          <a:xfrm>
            <a:off x="185060" y="2595272"/>
            <a:ext cx="7615888" cy="424196"/>
          </a:xfrm>
          <a:prstGeom prst="rect">
            <a:avLst/>
          </a:prstGeom>
          <a:noFill/>
          <a:ln/>
        </p:spPr>
        <p:txBody>
          <a:bodyPr wrap="square" rtlCol="0" anchor="ctr"/>
          <a:lstStyle/>
          <a:p>
            <a:pPr>
              <a:lnSpc>
                <a:spcPct val="90000"/>
              </a:lnSpc>
            </a:pPr>
            <a:r>
              <a:rPr lang="en-US" sz="1700" b="1" dirty="0">
                <a:solidFill>
                  <a:srgbClr val="333333"/>
                </a:solidFill>
                <a:latin typeface="Microsoft Yahei" pitchFamily="34" charset="0"/>
                <a:ea typeface="Microsoft Yahei" pitchFamily="34" charset="-122"/>
                <a:cs typeface="Microsoft Yahei" pitchFamily="34" charset="-120"/>
              </a:rPr>
              <a:t>限制：</a:t>
            </a:r>
            <a:endParaRPr lang="en-US" sz="1500" dirty="0"/>
          </a:p>
        </p:txBody>
      </p:sp>
      <p:sp>
        <p:nvSpPr>
          <p:cNvPr id="11" name="Object10"/>
          <p:cNvSpPr/>
          <p:nvPr/>
        </p:nvSpPr>
        <p:spPr>
          <a:xfrm>
            <a:off x="482198" y="1264714"/>
            <a:ext cx="7615888" cy="906971"/>
          </a:xfrm>
          <a:prstGeom prst="rect">
            <a:avLst/>
          </a:prstGeom>
          <a:noFill/>
          <a:ln/>
        </p:spPr>
        <p:txBody>
          <a:bodyPr wrap="square" rtlCol="0" anchor="ctr"/>
          <a:lstStyle/>
          <a:p>
            <a:pPr>
              <a:lnSpc>
                <a:spcPct val="90000"/>
              </a:lnSpc>
            </a:pPr>
            <a:r>
              <a:rPr lang="en-US" sz="1700" b="1" dirty="0">
                <a:solidFill>
                  <a:srgbClr val="1A1A1A"/>
                </a:solidFill>
                <a:latin typeface="微软雅黑" pitchFamily="34" charset="0"/>
                <a:ea typeface="微软雅黑" pitchFamily="34" charset="-122"/>
                <a:cs typeface="微软雅黑" pitchFamily="34" charset="-120"/>
              </a:rPr>
              <a:t>所有现代的标记-整理回收器均使用滑动整理，它不会改变对象的相对顺序，也就不会影响赋值器的空间局部性。复制式回收器甚至可以通过改变对象布局的方式，将对象与其父节点或者兄弟节点排列的更近以提高赋值器的空间局部性。</a:t>
            </a:r>
            <a:endParaRPr lang="en-US" sz="15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372359" y="1585324"/>
            <a:ext cx="8134233" cy="1389888"/>
          </a:xfrm>
          <a:prstGeom prst="rect">
            <a:avLst/>
          </a:prstGeom>
          <a:noFill/>
          <a:ln/>
        </p:spPr>
        <p:txBody>
          <a:bodyPr wrap="square" rtlCol="0" anchor="ctr"/>
          <a:lstStyle/>
          <a:p>
            <a:r>
              <a:rPr lang="en-US" sz="1700" dirty="0">
                <a:solidFill>
                  <a:srgbClr val="121212"/>
                </a:solidFill>
                <a:latin typeface="微软雅黑" pitchFamily="34" charset="0"/>
                <a:ea typeface="微软雅黑" pitchFamily="34" charset="-122"/>
                <a:cs typeface="微软雅黑" pitchFamily="34" charset="-120"/>
              </a:rPr>
              <a:t>当前主流商业 JVM 的垃圾收集器，大多数都遵循了 </a:t>
            </a:r>
            <a:r>
              <a:rPr lang="en-US" sz="1700" b="1" dirty="0">
                <a:solidFill>
                  <a:srgbClr val="121212"/>
                </a:solidFill>
                <a:latin typeface="微软雅黑" pitchFamily="34" charset="0"/>
                <a:ea typeface="微软雅黑" pitchFamily="34" charset="-122"/>
                <a:cs typeface="微软雅黑" pitchFamily="34" charset="-120"/>
              </a:rPr>
              <a:t>分代收集</a:t>
            </a:r>
            <a:r>
              <a:rPr lang="en-US" sz="1700" dirty="0">
                <a:solidFill>
                  <a:srgbClr val="121212"/>
                </a:solidFill>
                <a:latin typeface="微软雅黑" pitchFamily="34" charset="0"/>
                <a:ea typeface="微软雅黑" pitchFamily="34" charset="-122"/>
                <a:cs typeface="微软雅黑" pitchFamily="34" charset="-120"/>
              </a:rPr>
              <a:t>（Generational Collection）的理论进行设计，这里需要解释下，很多博客都会把分代收集当成一种具体的垃圾收集算法，其实并不是，</a:t>
            </a:r>
            <a:r>
              <a:rPr lang="en-US" sz="1700" b="1" dirty="0">
                <a:solidFill>
                  <a:srgbClr val="121212"/>
                </a:solidFill>
                <a:latin typeface="微软雅黑" pitchFamily="34" charset="0"/>
                <a:ea typeface="微软雅黑" pitchFamily="34" charset="-122"/>
                <a:cs typeface="微软雅黑" pitchFamily="34" charset="-120"/>
              </a:rPr>
              <a:t>分代收集只是一种理论，一套指导方针，一套符合大多数程序运行实际情况的经验法则</a:t>
            </a:r>
            <a:r>
              <a:rPr lang="en-US" sz="1700" dirty="0">
                <a:solidFill>
                  <a:srgbClr val="121212"/>
                </a:solidFill>
                <a:latin typeface="微软雅黑" pitchFamily="34" charset="0"/>
                <a:ea typeface="微软雅黑" pitchFamily="34" charset="-122"/>
                <a:cs typeface="微软雅黑" pitchFamily="34" charset="-120"/>
              </a:rPr>
              <a:t>，它建立在几个分代假说之上</a:t>
            </a:r>
            <a:endParaRPr lang="en-US" sz="1500" dirty="0"/>
          </a:p>
        </p:txBody>
      </p:sp>
      <p:sp>
        <p:nvSpPr>
          <p:cNvPr id="9" name="Object8"/>
          <p:cNvSpPr/>
          <p:nvPr/>
        </p:nvSpPr>
        <p:spPr>
          <a:xfrm>
            <a:off x="182373" y="715217"/>
            <a:ext cx="7615888" cy="577787"/>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分代收集理论</a:t>
            </a:r>
            <a:endParaRPr lang="en-US" sz="15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372359" y="2777152"/>
            <a:ext cx="8653429"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跨代引用假说</a:t>
            </a:r>
            <a:endParaRPr lang="en-US" sz="1500" dirty="0"/>
          </a:p>
        </p:txBody>
      </p:sp>
      <p:sp>
        <p:nvSpPr>
          <p:cNvPr id="9" name="Object8"/>
          <p:cNvSpPr/>
          <p:nvPr/>
        </p:nvSpPr>
        <p:spPr>
          <a:xfrm>
            <a:off x="372359" y="2160848"/>
            <a:ext cx="8134233"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强分代假说：活得越久的对象，也就是熬过很多次垃圾回收的对象是越来越难以消亡的</a:t>
            </a:r>
            <a:endParaRPr lang="en-US" sz="1500" dirty="0"/>
          </a:p>
        </p:txBody>
      </p:sp>
      <p:sp>
        <p:nvSpPr>
          <p:cNvPr id="10" name="Object9"/>
          <p:cNvSpPr/>
          <p:nvPr/>
        </p:nvSpPr>
        <p:spPr>
          <a:xfrm>
            <a:off x="372359" y="1585324"/>
            <a:ext cx="8134233"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弱分代假说：绝大多数对象朝生夕死</a:t>
            </a:r>
            <a:endParaRPr lang="en-US" sz="1500" dirty="0"/>
          </a:p>
        </p:txBody>
      </p:sp>
      <p:sp>
        <p:nvSpPr>
          <p:cNvPr id="11" name="Object10"/>
          <p:cNvSpPr/>
          <p:nvPr/>
        </p:nvSpPr>
        <p:spPr>
          <a:xfrm>
            <a:off x="182373" y="715217"/>
            <a:ext cx="7615888" cy="577787"/>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分代回收三大假说：</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52592"/>
            <a:ext cx="9144000" cy="4663887"/>
          </a:xfrm>
          <a:prstGeom prst="rect">
            <a:avLst/>
          </a:prstGeom>
        </p:spPr>
      </p:pic>
      <p:sp>
        <p:nvSpPr>
          <p:cNvPr id="3" name="Object2"/>
          <p:cNvSpPr/>
          <p:nvPr/>
        </p:nvSpPr>
        <p:spPr>
          <a:xfrm>
            <a:off x="459132" y="507004"/>
            <a:ext cx="2309937" cy="4180523"/>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标记清除算法</a:t>
            </a:r>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a:p>
            <a:pPr>
              <a:lnSpc>
                <a:spcPct val="90000"/>
              </a:lnSpc>
            </a:pP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9" name="Object8"/>
          <p:cNvSpPr/>
          <p:nvPr/>
        </p:nvSpPr>
        <p:spPr>
          <a:xfrm>
            <a:off x="454169" y="2781148"/>
            <a:ext cx="8139196" cy="1965960"/>
          </a:xfrm>
          <a:prstGeom prst="rect">
            <a:avLst/>
          </a:prstGeom>
          <a:noFill/>
          <a:ln/>
        </p:spPr>
        <p:txBody>
          <a:bodyPr wrap="square" rtlCol="0" anchor="ctr"/>
          <a:lstStyle/>
          <a:p>
            <a:r>
              <a:rPr lang="en-US" sz="1500" b="1" dirty="0">
                <a:solidFill>
                  <a:srgbClr val="333333"/>
                </a:solidFill>
                <a:latin typeface="Microsoft Yahei" pitchFamily="34" charset="0"/>
                <a:ea typeface="Microsoft Yahei" pitchFamily="34" charset="-122"/>
                <a:cs typeface="Microsoft Yahei" pitchFamily="34" charset="-120"/>
              </a:rPr>
              <a:t>缺点：</a:t>
            </a:r>
            <a:endParaRPr lang="en-US" sz="1500" dirty="0"/>
          </a:p>
          <a:p>
            <a:r>
              <a:rPr lang="en-US" sz="1500" b="1" dirty="0">
                <a:solidFill>
                  <a:srgbClr val="333333"/>
                </a:solidFill>
                <a:latin typeface="Microsoft Yahei" pitchFamily="34" charset="0"/>
                <a:ea typeface="Microsoft Yahei" pitchFamily="34" charset="-122"/>
                <a:cs typeface="Microsoft Yahei" pitchFamily="34" charset="-120"/>
              </a:rPr>
              <a:t>标记清除之后会产生大量不连续的内存碎片，空间碎片太多可能会导致以后在程序运行过程中需要分配较大对象时，无法找到足够的连续内存而不得不提前触发另一次垃圾收集动作。</a:t>
            </a:r>
            <a:endParaRPr lang="en-US" sz="1500" dirty="0"/>
          </a:p>
          <a:p>
            <a:r>
              <a:rPr lang="en-US" sz="1500" b="1" dirty="0">
                <a:solidFill>
                  <a:srgbClr val="333333"/>
                </a:solidFill>
                <a:latin typeface="Microsoft Yahei" pitchFamily="34" charset="0"/>
                <a:ea typeface="Microsoft Yahei" pitchFamily="34" charset="-122"/>
                <a:cs typeface="Microsoft Yahei" pitchFamily="34" charset="-120"/>
              </a:rPr>
              <a:t>(1)标记和清除两个过程都比较耗时，效率不高</a:t>
            </a:r>
            <a:endParaRPr lang="en-US" sz="1500" dirty="0"/>
          </a:p>
          <a:p>
            <a:r>
              <a:rPr lang="en-US" sz="1500" b="1" dirty="0">
                <a:solidFill>
                  <a:srgbClr val="333333"/>
                </a:solidFill>
                <a:latin typeface="Microsoft Yahei" pitchFamily="34" charset="0"/>
                <a:ea typeface="Microsoft Yahei" pitchFamily="34" charset="-122"/>
                <a:cs typeface="Microsoft Yahei" pitchFamily="34" charset="-120"/>
              </a:rPr>
              <a:t>(2)会产生大量不连续的内存碎片，空间碎片太多可能会导致以后在程序运行过程中需要分配较大对象时，无法找到足够的连续内存而不得不提前触发另一次垃圾收集动作。</a:t>
            </a:r>
            <a:endParaRPr lang="en-US" sz="1500" dirty="0"/>
          </a:p>
        </p:txBody>
      </p:sp>
      <p:sp>
        <p:nvSpPr>
          <p:cNvPr id="10" name="Object9"/>
          <p:cNvSpPr/>
          <p:nvPr/>
        </p:nvSpPr>
        <p:spPr>
          <a:xfrm>
            <a:off x="459132" y="2161126"/>
            <a:ext cx="8134233" cy="491204"/>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第二步：清除（</a:t>
            </a:r>
            <a:r>
              <a:rPr lang="en-US" sz="1700" b="1" dirty="0">
                <a:solidFill>
                  <a:srgbClr val="333333"/>
                </a:solidFill>
                <a:highlight>
                  <a:srgbClr val="000000"/>
                </a:highlight>
                <a:latin typeface="Open Sans, Clear Sans, Helvetica Neue, Helvetica, Arial, sans-serif" pitchFamily="34" charset="0"/>
                <a:ea typeface="Open Sans, Clear Sans, Helvetica Neue, Helvetica, Arial, sans-serif" pitchFamily="34" charset="-122"/>
                <a:cs typeface="Open Sans, Clear Sans, Helvetica Neue, Helvetica, Arial, sans-serif" pitchFamily="34" charset="-120"/>
              </a:rPr>
              <a:t>清除掉被标记需要回收的对象，释放出对应的内存空间</a:t>
            </a:r>
            <a:r>
              <a:rPr lang="en-US" sz="1700" b="1" dirty="0">
                <a:solidFill>
                  <a:srgbClr val="333333"/>
                </a:solidFill>
                <a:latin typeface="Microsoft Yahei" pitchFamily="34" charset="0"/>
                <a:ea typeface="Microsoft Yahei" pitchFamily="34" charset="-122"/>
                <a:cs typeface="Microsoft Yahei" pitchFamily="34" charset="-120"/>
              </a:rPr>
              <a:t>）</a:t>
            </a:r>
            <a:endParaRPr lang="en-US" sz="1500" dirty="0"/>
          </a:p>
        </p:txBody>
      </p:sp>
      <p:sp>
        <p:nvSpPr>
          <p:cNvPr id="11" name="Object10"/>
          <p:cNvSpPr/>
          <p:nvPr/>
        </p:nvSpPr>
        <p:spPr>
          <a:xfrm>
            <a:off x="504883" y="1200359"/>
            <a:ext cx="8134233" cy="1655064"/>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第一步：标记（</a:t>
            </a:r>
            <a:r>
              <a:rPr lang="en-US" sz="1700" b="1" dirty="0">
                <a:solidFill>
                  <a:srgbClr val="333333"/>
                </a:solidFill>
                <a:highlight>
                  <a:srgbClr val="000000"/>
                </a:highlight>
                <a:latin typeface="Microsoft Yahei" pitchFamily="34" charset="0"/>
                <a:ea typeface="Microsoft Yahei" pitchFamily="34" charset="-122"/>
                <a:cs typeface="Microsoft Yahei" pitchFamily="34" charset="-120"/>
              </a:rPr>
              <a:t>找出内存中需要回收的对象，并且把它们标记出来）</a:t>
            </a:r>
            <a:endParaRPr lang="en-US" sz="1500" dirty="0"/>
          </a:p>
          <a:p>
            <a:endParaRPr lang="en-US" sz="1500" dirty="0"/>
          </a:p>
          <a:p>
            <a:endParaRPr lang="en-US" sz="1500" dirty="0"/>
          </a:p>
          <a:p>
            <a:endParaRPr lang="en-US" sz="15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15988"/>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7" name="Object 6"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8" name="Object7"/>
          <p:cNvSpPr/>
          <p:nvPr/>
        </p:nvSpPr>
        <p:spPr>
          <a:xfrm>
            <a:off x="372359" y="2777152"/>
            <a:ext cx="8653429"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跨代引用假说</a:t>
            </a:r>
            <a:endParaRPr lang="en-US" sz="1500" dirty="0"/>
          </a:p>
        </p:txBody>
      </p:sp>
      <p:sp>
        <p:nvSpPr>
          <p:cNvPr id="9" name="Object8"/>
          <p:cNvSpPr/>
          <p:nvPr/>
        </p:nvSpPr>
        <p:spPr>
          <a:xfrm>
            <a:off x="372359" y="2160848"/>
            <a:ext cx="8134233"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强分代假说</a:t>
            </a:r>
            <a:endParaRPr lang="en-US" sz="1500" dirty="0"/>
          </a:p>
        </p:txBody>
      </p:sp>
      <p:sp>
        <p:nvSpPr>
          <p:cNvPr id="10" name="Object9"/>
          <p:cNvSpPr/>
          <p:nvPr/>
        </p:nvSpPr>
        <p:spPr>
          <a:xfrm>
            <a:off x="372359" y="1585324"/>
            <a:ext cx="8134233" cy="484632"/>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弱分代假说</a:t>
            </a:r>
            <a:endParaRPr lang="en-US" sz="1500" dirty="0"/>
          </a:p>
        </p:txBody>
      </p:sp>
      <p:sp>
        <p:nvSpPr>
          <p:cNvPr id="11" name="Object10"/>
          <p:cNvSpPr/>
          <p:nvPr/>
        </p:nvSpPr>
        <p:spPr>
          <a:xfrm>
            <a:off x="182373" y="715217"/>
            <a:ext cx="7615888" cy="577787"/>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分代回收三大假说：</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pic>
        <p:nvPicPr>
          <p:cNvPr id="9" name="Object 8" descr="https://fynotefile.oss-cn-zhangjiakou.aliyuncs.com/fynote/fyfile/1463/1/72fcf8c8b6f44f88b090bdf4c242ae1e.png">    </p:cNvPr>
          <p:cNvPicPr>
            <a:picLocks noChangeAspect="1"/>
          </p:cNvPicPr>
          <p:nvPr/>
        </p:nvPicPr>
        <p:blipFill>
          <a:blip r:embed="rId7"/>
          <a:stretch>
            <a:fillRect/>
          </a:stretch>
        </p:blipFill>
        <p:spPr>
          <a:xfrm>
            <a:off x="0" y="1761922"/>
            <a:ext cx="9144000" cy="3248848"/>
          </a:xfrm>
          <a:prstGeom prst="rect">
            <a:avLst/>
          </a:prstGeom>
        </p:spPr>
      </p:pic>
      <p:sp>
        <p:nvSpPr>
          <p:cNvPr id="10" name="Object9"/>
          <p:cNvSpPr/>
          <p:nvPr/>
        </p:nvSpPr>
        <p:spPr>
          <a:xfrm>
            <a:off x="588749" y="557983"/>
            <a:ext cx="7615888" cy="709374"/>
          </a:xfrm>
          <a:prstGeom prst="rect">
            <a:avLst/>
          </a:prstGeom>
          <a:noFill/>
          <a:ln/>
        </p:spPr>
        <p:txBody>
          <a:bodyPr wrap="square" rtlCol="0" anchor="ctr"/>
          <a:lstStyle/>
          <a:p>
            <a:pPr algn="ctr">
              <a:lnSpc>
                <a:spcPct val="90000"/>
              </a:lnSpc>
            </a:pPr>
            <a:r>
              <a:rPr lang="en-US" sz="3600" b="1" dirty="0">
                <a:solidFill>
                  <a:srgbClr val="333333"/>
                </a:solidFill>
                <a:latin typeface="Microsoft Yahei" pitchFamily="34" charset="0"/>
                <a:ea typeface="Microsoft Yahei" pitchFamily="34" charset="-122"/>
                <a:cs typeface="Microsoft Yahei" pitchFamily="34" charset="-120"/>
              </a:rPr>
              <a:t>标记过程</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
        <p:nvSpPr>
          <p:cNvPr id="9" name="Object8"/>
          <p:cNvSpPr/>
          <p:nvPr/>
        </p:nvSpPr>
        <p:spPr>
          <a:xfrm>
            <a:off x="588749" y="557983"/>
            <a:ext cx="7615888" cy="709374"/>
          </a:xfrm>
          <a:prstGeom prst="rect">
            <a:avLst/>
          </a:prstGeom>
          <a:noFill/>
          <a:ln/>
        </p:spPr>
        <p:txBody>
          <a:bodyPr wrap="square" rtlCol="0" anchor="ctr"/>
          <a:lstStyle/>
          <a:p>
            <a:pPr algn="ctr">
              <a:lnSpc>
                <a:spcPct val="90000"/>
              </a:lnSpc>
            </a:pPr>
            <a:r>
              <a:rPr lang="en-US" sz="3600" b="1" dirty="0">
                <a:solidFill>
                  <a:srgbClr val="333333"/>
                </a:solidFill>
                <a:latin typeface="Microsoft Yahei" pitchFamily="34" charset="0"/>
                <a:ea typeface="Microsoft Yahei" pitchFamily="34" charset="-122"/>
                <a:cs typeface="Microsoft Yahei" pitchFamily="34" charset="-120"/>
              </a:rPr>
              <a:t>清除过程</a:t>
            </a:r>
            <a:endParaRPr lang="en-US" sz="1500" dirty="0"/>
          </a:p>
        </p:txBody>
      </p:sp>
      <p:pic>
        <p:nvPicPr>
          <p:cNvPr id="10" name="Object 9" descr="https://fynotefile.oss-cn-zhangjiakou.aliyuncs.com/fynote/fyfile/1463/1/3df2346effa844268e9cebd2d77b0062.png">    </p:cNvPr>
          <p:cNvPicPr>
            <a:picLocks noChangeAspect="1"/>
          </p:cNvPicPr>
          <p:nvPr/>
        </p:nvPicPr>
        <p:blipFill>
          <a:blip r:embed="rId7"/>
          <a:stretch>
            <a:fillRect/>
          </a:stretch>
        </p:blipFill>
        <p:spPr>
          <a:xfrm>
            <a:off x="0" y="1717319"/>
            <a:ext cx="9144000" cy="334437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52592"/>
            <a:ext cx="9144000" cy="4663887"/>
          </a:xfrm>
          <a:prstGeom prst="rect">
            <a:avLst/>
          </a:prstGeom>
        </p:spPr>
      </p:pic>
      <p:sp>
        <p:nvSpPr>
          <p:cNvPr id="3" name="Object2"/>
          <p:cNvSpPr/>
          <p:nvPr/>
        </p:nvSpPr>
        <p:spPr>
          <a:xfrm>
            <a:off x="459132" y="507004"/>
            <a:ext cx="8139196" cy="577787"/>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标记清除算法的衍生规则之分配（动态分区分配策略）</a:t>
            </a: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
        <p:nvSpPr>
          <p:cNvPr id="9" name="Object8"/>
          <p:cNvSpPr/>
          <p:nvPr/>
        </p:nvSpPr>
        <p:spPr>
          <a:xfrm>
            <a:off x="459132" y="3716117"/>
            <a:ext cx="8139196" cy="1435608"/>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最差适应算法（Worst-fit）</a:t>
            </a:r>
            <a:endParaRPr lang="en-US" sz="1500" dirty="0"/>
          </a:p>
          <a:p>
            <a:r>
              <a:rPr lang="en-US" sz="1700" dirty="0">
                <a:solidFill>
                  <a:srgbClr val="333333"/>
                </a:solidFill>
                <a:latin typeface="Microsoft Yahei" pitchFamily="34" charset="0"/>
                <a:ea typeface="Microsoft Yahei" pitchFamily="34" charset="-122"/>
                <a:cs typeface="Microsoft Yahei" pitchFamily="34" charset="-120"/>
              </a:rPr>
              <a:t>最差适应算法（Worst-fit）就是在遍历空闲链表的时候，找出空闲链表中最大的分块，将其分割给申请的对象，其目的就是使得分割后分块的最大化，以便下次好分配，不过这种分配算法很容易产生很多很小的分块，这些分块也不能被使用</a:t>
            </a:r>
            <a:endParaRPr lang="en-US" sz="1500" dirty="0"/>
          </a:p>
        </p:txBody>
      </p:sp>
      <p:sp>
        <p:nvSpPr>
          <p:cNvPr id="10" name="Object9"/>
          <p:cNvSpPr/>
          <p:nvPr/>
        </p:nvSpPr>
        <p:spPr>
          <a:xfrm>
            <a:off x="504883" y="2497712"/>
            <a:ext cx="8134233" cy="832104"/>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最佳适应算法（Best-fit）</a:t>
            </a:r>
            <a:endParaRPr lang="en-US" sz="1500" dirty="0"/>
          </a:p>
          <a:p>
            <a:r>
              <a:rPr lang="en-US" sz="1700" dirty="0">
                <a:solidFill>
                  <a:srgbClr val="333333"/>
                </a:solidFill>
                <a:latin typeface="Microsoft Yahei" pitchFamily="34" charset="0"/>
                <a:ea typeface="Microsoft Yahei" pitchFamily="34" charset="-122"/>
                <a:cs typeface="Microsoft Yahei" pitchFamily="34" charset="-120"/>
              </a:rPr>
              <a:t>最佳适应算法（Best-fit）就是在遍历空闲链表的时候，返回刚好等于需要大小的块。</a:t>
            </a:r>
            <a:endParaRPr lang="en-US" sz="1500" dirty="0"/>
          </a:p>
        </p:txBody>
      </p:sp>
      <p:sp>
        <p:nvSpPr>
          <p:cNvPr id="11" name="Object10"/>
          <p:cNvSpPr/>
          <p:nvPr/>
        </p:nvSpPr>
        <p:spPr>
          <a:xfrm>
            <a:off x="504883" y="1200359"/>
            <a:ext cx="8134233" cy="1133856"/>
          </a:xfrm>
          <a:prstGeom prst="rect">
            <a:avLst/>
          </a:prstGeom>
          <a:noFill/>
          <a:ln/>
        </p:spPr>
        <p:txBody>
          <a:bodyPr wrap="square" rtlCol="0" anchor="ctr"/>
          <a:lstStyle/>
          <a:p>
            <a:r>
              <a:rPr lang="en-US" sz="1700" b="1" dirty="0">
                <a:solidFill>
                  <a:srgbClr val="333333"/>
                </a:solidFill>
                <a:latin typeface="Microsoft Yahei" pitchFamily="34" charset="0"/>
                <a:ea typeface="Microsoft Yahei" pitchFamily="34" charset="-122"/>
                <a:cs typeface="Microsoft Yahei" pitchFamily="34" charset="-120"/>
              </a:rPr>
              <a:t>首次适应算法（Fisrt-fit）</a:t>
            </a:r>
            <a:endParaRPr lang="en-US" sz="1500" dirty="0"/>
          </a:p>
          <a:p>
            <a:r>
              <a:rPr lang="en-US" sz="1700" dirty="0">
                <a:solidFill>
                  <a:srgbClr val="333333"/>
                </a:solidFill>
                <a:latin typeface="Microsoft Yahei" pitchFamily="34" charset="0"/>
                <a:ea typeface="Microsoft Yahei" pitchFamily="34" charset="-122"/>
                <a:cs typeface="Microsoft Yahei" pitchFamily="34" charset="-120"/>
              </a:rPr>
              <a:t>首次适应算法（Fisrt-fit）就是在遍历空闲链表的时候，一旦发现有大小等于需要的大小之后，就立即把该块分配给对象，并立即返回。</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266240" y="631650"/>
            <a:ext cx="7615888" cy="3900202"/>
          </a:xfrm>
          <a:prstGeom prst="rect">
            <a:avLst/>
          </a:prstGeom>
          <a:noFill/>
          <a:ln/>
        </p:spPr>
        <p:txBody>
          <a:bodyPr wrap="square" rtlCol="0" anchor="ctr"/>
          <a:lstStyle/>
          <a:p>
            <a:pPr>
              <a:lnSpc>
                <a:spcPct val="90000"/>
              </a:lnSpc>
            </a:pPr>
            <a:r>
              <a:rPr lang="en-US" sz="2700" b="1" dirty="0">
                <a:solidFill>
                  <a:srgbClr val="333333"/>
                </a:solidFill>
                <a:latin typeface="Microsoft Yahei" pitchFamily="34" charset="0"/>
                <a:ea typeface="Microsoft Yahei" pitchFamily="34" charset="-122"/>
                <a:cs typeface="Microsoft Yahei" pitchFamily="34" charset="-120"/>
              </a:rPr>
              <a:t>标记复制算法</a:t>
            </a:r>
            <a:endParaRPr lang="en-US" sz="1500" dirty="0"/>
          </a:p>
          <a:p>
            <a:pPr>
              <a:lnSpc>
                <a:spcPct val="90000"/>
              </a:lnSpc>
            </a:pPr>
            <a:endParaRPr lang="en-US" sz="1500" dirty="0"/>
          </a:p>
          <a:p>
            <a:pPr>
              <a:lnSpc>
                <a:spcPct val="90000"/>
              </a:lnSpc>
            </a:pPr>
            <a:endParaRPr lang="en-US" sz="1500" dirty="0"/>
          </a:p>
          <a:p>
            <a:pPr>
              <a:lnSpc>
                <a:spcPct val="90000"/>
              </a:lnSpc>
            </a:pPr>
            <a:r>
              <a:rPr lang="en-US" sz="1500" b="1" dirty="0">
                <a:solidFill>
                  <a:srgbClr val="333333"/>
                </a:solidFill>
                <a:latin typeface="Microsoft Yahei" pitchFamily="34" charset="0"/>
                <a:ea typeface="Microsoft Yahei" pitchFamily="34" charset="-122"/>
                <a:cs typeface="Microsoft Yahei" pitchFamily="34" charset="-120"/>
              </a:rPr>
              <a:t>流程：</a:t>
            </a:r>
            <a:endParaRPr lang="en-US" sz="1500" dirty="0"/>
          </a:p>
          <a:p>
            <a:pPr>
              <a:lnSpc>
                <a:spcPct val="90000"/>
              </a:lnSpc>
            </a:pPr>
            <a:r>
              <a:rPr lang="en-US" sz="1700" b="1" dirty="0">
                <a:solidFill>
                  <a:srgbClr val="333333"/>
                </a:solidFill>
                <a:highlight>
                  <a:srgbClr val="000000"/>
                </a:highlight>
                <a:latin typeface="Open Sans, Clear Sans, Helvetica Neue, Helvetica, Arial, sans-serif" pitchFamily="34" charset="0"/>
                <a:ea typeface="Open Sans, Clear Sans, Helvetica Neue, Helvetica, Arial, sans-serif" pitchFamily="34" charset="-122"/>
                <a:cs typeface="Open Sans, Clear Sans, Helvetica Neue, Helvetica, Arial, sans-serif" pitchFamily="34" charset="-120"/>
              </a:rPr>
              <a:t>将内存划分为两块相等的区域，每次只使用其中一块。</a:t>
            </a:r>
            <a:endParaRPr lang="en-US" sz="1500" dirty="0"/>
          </a:p>
          <a:p>
            <a:pPr>
              <a:lnSpc>
                <a:spcPct val="90000"/>
              </a:lnSpc>
            </a:pPr>
            <a:r>
              <a:rPr lang="en-US" sz="1700" b="1" dirty="0">
                <a:solidFill>
                  <a:srgbClr val="333333"/>
                </a:solidFill>
                <a:highlight>
                  <a:srgbClr val="000000"/>
                </a:highlight>
                <a:latin typeface="Open Sans, Clear Sans, Helvetica Neue, Helvetica, Arial, sans-serif" pitchFamily="34" charset="0"/>
                <a:ea typeface="Open Sans, Clear Sans, Helvetica Neue, Helvetica, Arial, sans-serif" pitchFamily="34" charset="-122"/>
                <a:cs typeface="Open Sans, Clear Sans, Helvetica Neue, Helvetica, Arial, sans-serif" pitchFamily="34" charset="-120"/>
              </a:rPr>
              <a:t>当其中一块内存使用完了，就将还存活的对象复制到另外一块上面，然后把已经使用过的内存空间一次清除掉</a:t>
            </a:r>
            <a:pPr>
              <a:lnSpc>
                <a:spcPct val="90000"/>
              </a:lnSpc>
            </a:pPr>
            <a:r>
              <a:rPr lang="en-US" sz="1200" b="1" dirty="0">
                <a:solidFill>
                  <a:srgbClr val="333333"/>
                </a:solidFill>
                <a:highlight>
                  <a:srgbClr val="000000"/>
                </a:highlight>
                <a:latin typeface="Open Sans, Clear Sans, Helvetica Neue, Helvetica, Arial, sans-serif" pitchFamily="34" charset="0"/>
                <a:ea typeface="Open Sans, Clear Sans, Helvetica Neue, Helvetica, Arial, sans-serif" pitchFamily="34" charset="-122"/>
                <a:cs typeface="Open Sans, Clear Sans, Helvetica Neue, Helvetica, Arial, sans-serif" pitchFamily="34" charset="-120"/>
              </a:rPr>
              <a:t>。</a:t>
            </a:r>
            <a:endParaRPr lang="en-US" sz="1500" dirty="0"/>
          </a:p>
          <a:p>
            <a:pPr>
              <a:lnSpc>
                <a:spcPct val="90000"/>
              </a:lnSpc>
            </a:pPr>
            <a:endParaRPr lang="en-US" sz="1500" dirty="0"/>
          </a:p>
          <a:p>
            <a:pPr>
              <a:lnSpc>
                <a:spcPct val="90000"/>
              </a:lnSpc>
            </a:pPr>
            <a:endParaRPr lang="en-US" sz="1500" dirty="0"/>
          </a:p>
          <a:p>
            <a:pPr>
              <a:lnSpc>
                <a:spcPct val="90000"/>
              </a:lnSpc>
            </a:pPr>
            <a:r>
              <a:rPr lang="en-US" sz="1700" b="1" dirty="0">
                <a:solidFill>
                  <a:srgbClr val="333333"/>
                </a:solidFill>
                <a:latin typeface="Microsoft Yahei" pitchFamily="34" charset="0"/>
                <a:ea typeface="Microsoft Yahei" pitchFamily="34" charset="-122"/>
                <a:cs typeface="Microsoft Yahei" pitchFamily="34" charset="-120"/>
              </a:rPr>
              <a:t>缺点：</a:t>
            </a:r>
            <a:endParaRPr lang="en-US" sz="1500" dirty="0"/>
          </a:p>
          <a:p>
            <a:pPr>
              <a:lnSpc>
                <a:spcPct val="90000"/>
              </a:lnSpc>
            </a:pPr>
            <a:r>
              <a:rPr lang="en-US" sz="1700" b="1" dirty="0">
                <a:solidFill>
                  <a:srgbClr val="333333"/>
                </a:solidFill>
                <a:highlight>
                  <a:srgbClr val="000000"/>
                </a:highlight>
                <a:latin typeface="Microsoft Yahei" pitchFamily="34" charset="0"/>
                <a:ea typeface="Microsoft Yahei" pitchFamily="34" charset="-122"/>
                <a:cs typeface="Microsoft Yahei" pitchFamily="34" charset="-120"/>
              </a:rPr>
              <a:t>空间利用率降低</a:t>
            </a:r>
            <a:endParaRPr lang="en-US" sz="1500" dirty="0"/>
          </a:p>
          <a:p>
            <a:pPr>
              <a:lnSpc>
                <a:spcPct val="90000"/>
              </a:lnSpc>
            </a:pPr>
            <a:endParaRPr lang="en-US" sz="1500" dirty="0"/>
          </a:p>
        </p:txBody>
      </p:sp>
      <p:sp>
        <p:nvSpPr>
          <p:cNvPr id="4" name="Object3"/>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5" name="Object4"/>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6" name="Object 5"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3"/>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5060" y="127621"/>
            <a:ext cx="1346548" cy="35123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
        <p:nvSpPr>
          <p:cNvPr id="9" name="Object8"/>
          <p:cNvSpPr/>
          <p:nvPr/>
        </p:nvSpPr>
        <p:spPr>
          <a:xfrm>
            <a:off x="588749" y="557983"/>
            <a:ext cx="7615888" cy="709374"/>
          </a:xfrm>
          <a:prstGeom prst="rect">
            <a:avLst/>
          </a:prstGeom>
          <a:noFill/>
          <a:ln/>
        </p:spPr>
        <p:txBody>
          <a:bodyPr wrap="square" rtlCol="0" anchor="ctr"/>
          <a:lstStyle/>
          <a:p>
            <a:pPr algn="ctr">
              <a:lnSpc>
                <a:spcPct val="90000"/>
              </a:lnSpc>
            </a:pPr>
            <a:r>
              <a:rPr lang="en-US" sz="3600" b="1" dirty="0">
                <a:solidFill>
                  <a:srgbClr val="333333"/>
                </a:solidFill>
                <a:latin typeface="Microsoft Yahei" pitchFamily="34" charset="0"/>
                <a:ea typeface="Microsoft Yahei" pitchFamily="34" charset="-122"/>
                <a:cs typeface="Microsoft Yahei" pitchFamily="34" charset="-120"/>
              </a:rPr>
              <a:t>标记过程</a:t>
            </a:r>
            <a:endParaRPr lang="en-US" sz="1500" dirty="0"/>
          </a:p>
        </p:txBody>
      </p:sp>
      <p:pic>
        <p:nvPicPr>
          <p:cNvPr id="10" name="Object 9" descr="https://fynotefile.oss-cn-zhangjiakou.aliyuncs.com/fynote/fyfile/1463/1/84646f8296ae4b05b4bf3e5d651b3d92.png">    </p:cNvPr>
          <p:cNvPicPr>
            <a:picLocks noChangeAspect="1"/>
          </p:cNvPicPr>
          <p:nvPr/>
        </p:nvPicPr>
        <p:blipFill>
          <a:blip r:embed="rId7"/>
          <a:stretch>
            <a:fillRect/>
          </a:stretch>
        </p:blipFill>
        <p:spPr>
          <a:xfrm>
            <a:off x="0" y="1668492"/>
            <a:ext cx="9144000" cy="33258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pic>
        <p:nvPicPr>
          <p:cNvPr id="2" name="Object 1" descr="https://fynotefile.oss-cn-zhangjiakou.aliyuncs.com/fynote/fyfile/392/1/2d55bbbf0a794d2daff265f2a2ef259d.png">    </p:cNvPr>
          <p:cNvPicPr>
            <a:picLocks noChangeAspect="1"/>
          </p:cNvPicPr>
          <p:nvPr/>
        </p:nvPicPr>
        <p:blipFill>
          <a:blip r:embed="rId1"/>
          <a:stretch>
            <a:fillRect/>
          </a:stretch>
        </p:blipFill>
        <p:spPr>
          <a:xfrm>
            <a:off x="0" y="81482"/>
            <a:ext cx="9144000" cy="4663887"/>
          </a:xfrm>
          <a:prstGeom prst="rect">
            <a:avLst/>
          </a:prstGeom>
        </p:spPr>
      </p:pic>
      <p:sp>
        <p:nvSpPr>
          <p:cNvPr id="3" name="Object2"/>
          <p:cNvSpPr/>
          <p:nvPr/>
        </p:nvSpPr>
        <p:spPr>
          <a:xfrm>
            <a:off x="8691286" y="2028552"/>
            <a:ext cx="0" cy="2411212"/>
          </a:xfrm>
          <a:custGeom>
            <a:avLst/>
            <a:gdLst/>
            <a:ahLst/>
            <a:cxnLst/>
            <a:rect l="l" t="t" r="r" b="b"/>
            <a:pathLst>
              <a:path w="0" h="2411212">
                <a:moveTo>
                  <a:pt x="0" y="0"/>
                </a:moveTo>
                <a:lnTo>
                  <a:pt x="0" y="2411212"/>
                </a:lnTo>
              </a:path>
            </a:pathLst>
          </a:custGeom>
          <a:noFill/>
          <a:ln w="19050">
            <a:solidFill>
              <a:srgbClr val="2E9FFF"/>
            </a:solidFill>
            <a:prstDash val="solid"/>
            <a:headEnd type="none"/>
            <a:tailEnd type="none"/>
          </a:ln>
        </p:spPr>
      </p:sp>
      <p:sp>
        <p:nvSpPr>
          <p:cNvPr id="4" name="Object3"/>
          <p:cNvSpPr/>
          <p:nvPr/>
        </p:nvSpPr>
        <p:spPr>
          <a:xfrm flipV="1">
            <a:off x="8598328" y="4542715"/>
            <a:ext cx="185916" cy="137160"/>
          </a:xfrm>
          <a:custGeom>
            <a:avLst/>
            <a:gdLst/>
            <a:ahLst/>
            <a:cxnLst/>
            <a:rect l="l" t="t" r="r" b="b"/>
            <a:pathLst>
              <a:path w="185916" h="137160">
                <a:moveTo>
                  <a:pt x="92958" y="0"/>
                </a:moveTo>
                <a:lnTo>
                  <a:pt x="0" y="137160"/>
                </a:lnTo>
                <a:lnTo>
                  <a:pt x="185916" y="137160"/>
                </a:lnTo>
                <a:lnTo>
                  <a:pt x="92958" y="0"/>
                </a:lnTo>
                <a:close/>
              </a:path>
            </a:pathLst>
          </a:custGeom>
          <a:solidFill>
            <a:srgbClr val="FFFFFF">
              <a:alpha val="0"/>
            </a:srgbClr>
          </a:solidFill>
          <a:ln w="19050">
            <a:solidFill>
              <a:srgbClr val="2E9FFF"/>
            </a:solidFill>
            <a:prstDash val="solid"/>
          </a:ln>
        </p:spPr>
      </p:sp>
      <p:pic>
        <p:nvPicPr>
          <p:cNvPr id="5" name="Object 4" descr="https://fynotefile.oss-cn-zhangjiakou.aliyuncs.com/fynote/fyfile/392/1/8486aefb265a42c4adf6d8938809b6d4.png">    </p:cNvPr>
          <p:cNvPicPr>
            <a:picLocks noChangeAspect="1"/>
          </p:cNvPicPr>
          <p:nvPr/>
        </p:nvPicPr>
        <p:blipFill>
          <a:blip r:embed="rId2"/>
          <a:stretch>
            <a:fillRect/>
          </a:stretch>
        </p:blipFill>
        <p:spPr>
          <a:xfrm>
            <a:off x="6771680" y="-2300"/>
            <a:ext cx="2372320" cy="1829940"/>
          </a:xfrm>
          <a:prstGeom prst="rect">
            <a:avLst/>
          </a:prstGeom>
        </p:spPr>
      </p:pic>
      <p:pic>
        <p:nvPicPr>
          <p:cNvPr id="6" name="Object 5" descr="https://fynotefile.oss-cn-zhangjiakou.aliyuncs.com/fynote/fyfile/392/1/9942b3bd883144a4ba9eba285821cebd.png">    </p:cNvPr>
          <p:cNvPicPr>
            <a:picLocks noChangeAspect="1"/>
          </p:cNvPicPr>
          <p:nvPr/>
        </p:nvPicPr>
        <p:blipFill>
          <a:blip r:embed="rId3"/>
          <a:stretch>
            <a:fillRect/>
          </a:stretch>
        </p:blipFill>
        <p:spPr>
          <a:xfrm>
            <a:off x="0" y="2413426"/>
            <a:ext cx="1495032" cy="2480583"/>
          </a:xfrm>
          <a:prstGeom prst="rect">
            <a:avLst/>
          </a:prstGeom>
        </p:spPr>
      </p:pic>
      <p:pic>
        <p:nvPicPr>
          <p:cNvPr id="7" name="Object 6" descr="https://fynotefile.oss-cn-zhangjiakou.aliyuncs.com/fynote/fyfile/392/1/38ad7252fd0c4accabf65b2b6e4a0927.png">    </p:cNvPr>
          <p:cNvPicPr>
            <a:picLocks noChangeAspect="1"/>
          </p:cNvPicPr>
          <p:nvPr/>
        </p:nvPicPr>
        <p:blipFill>
          <a:blip r:embed="rId4"/>
          <a:stretch>
            <a:fillRect/>
          </a:stretch>
        </p:blipFill>
        <p:spPr>
          <a:xfrm>
            <a:off x="7633442" y="2886332"/>
            <a:ext cx="266271" cy="266271"/>
          </a:xfrm>
          <a:prstGeom prst="rect">
            <a:avLst/>
          </a:prstGeom>
        </p:spPr>
      </p:pic>
      <p:pic>
        <p:nvPicPr>
          <p:cNvPr id="8" name="Object 7" descr="https://fynotefile.oss-cn-zhangjiakou.aliyuncs.com/fynote/fyfile/3/1/09a55c53ed2b4a4d9ff43893669e9072.sv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5060" y="127621"/>
            <a:ext cx="1346548" cy="351232"/>
          </a:xfrm>
          <a:prstGeom prst="rect">
            <a:avLst/>
          </a:prstGeom>
        </p:spPr>
      </p:pic>
      <p:sp>
        <p:nvSpPr>
          <p:cNvPr id="9" name="Object8"/>
          <p:cNvSpPr/>
          <p:nvPr/>
        </p:nvSpPr>
        <p:spPr>
          <a:xfrm>
            <a:off x="588749" y="557983"/>
            <a:ext cx="7615888" cy="709374"/>
          </a:xfrm>
          <a:prstGeom prst="rect">
            <a:avLst/>
          </a:prstGeom>
          <a:noFill/>
          <a:ln/>
        </p:spPr>
        <p:txBody>
          <a:bodyPr wrap="square" rtlCol="0" anchor="ctr"/>
          <a:lstStyle/>
          <a:p>
            <a:pPr algn="ctr">
              <a:lnSpc>
                <a:spcPct val="90000"/>
              </a:lnSpc>
            </a:pPr>
            <a:r>
              <a:rPr lang="en-US" sz="3600" b="1" dirty="0">
                <a:solidFill>
                  <a:srgbClr val="333333"/>
                </a:solidFill>
                <a:latin typeface="Microsoft Yahei" pitchFamily="34" charset="0"/>
                <a:ea typeface="Microsoft Yahei" pitchFamily="34" charset="-122"/>
                <a:cs typeface="Microsoft Yahei" pitchFamily="34" charset="-120"/>
              </a:rPr>
              <a:t>复制过程</a:t>
            </a:r>
            <a:endParaRPr lang="en-US" sz="1500" dirty="0"/>
          </a:p>
        </p:txBody>
      </p:sp>
      <p:pic>
        <p:nvPicPr>
          <p:cNvPr id="10" name="Object 9" descr="https://fynotefile.oss-cn-zhangjiakou.aliyuncs.com/fynote/fyfile/1463/1/9d16e4bc4b8e4648b2efceff664ead01.png">    </p:cNvPr>
          <p:cNvPicPr>
            <a:picLocks noChangeAspect="1"/>
          </p:cNvPicPr>
          <p:nvPr/>
        </p:nvPicPr>
        <p:blipFill>
          <a:blip r:embed="rId7"/>
          <a:stretch>
            <a:fillRect/>
          </a:stretch>
        </p:blipFill>
        <p:spPr>
          <a:xfrm>
            <a:off x="0" y="1589944"/>
            <a:ext cx="9144000" cy="33040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30</Slides>
  <Notes>30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2022-05-04T12:28:13Z</dcterms:created>
  <dcterms:modified xsi:type="dcterms:W3CDTF">2022-05-04T12:28:13Z</dcterms:modified>
</cp:coreProperties>
</file>